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216" r:id="rId2"/>
  </p:sldMasterIdLst>
  <p:notesMasterIdLst>
    <p:notesMasterId r:id="rId78"/>
  </p:notesMasterIdLst>
  <p:handoutMasterIdLst>
    <p:handoutMasterId r:id="rId79"/>
  </p:handoutMasterIdLst>
  <p:sldIdLst>
    <p:sldId id="526" r:id="rId3"/>
    <p:sldId id="527" r:id="rId4"/>
    <p:sldId id="411" r:id="rId5"/>
    <p:sldId id="412" r:id="rId6"/>
    <p:sldId id="413" r:id="rId7"/>
    <p:sldId id="468" r:id="rId8"/>
    <p:sldId id="414" r:id="rId9"/>
    <p:sldId id="499" r:id="rId10"/>
    <p:sldId id="415" r:id="rId11"/>
    <p:sldId id="416" r:id="rId12"/>
    <p:sldId id="417" r:id="rId13"/>
    <p:sldId id="419" r:id="rId14"/>
    <p:sldId id="469" r:id="rId15"/>
    <p:sldId id="421" r:id="rId16"/>
    <p:sldId id="422" r:id="rId17"/>
    <p:sldId id="423" r:id="rId18"/>
    <p:sldId id="500" r:id="rId19"/>
    <p:sldId id="501" r:id="rId20"/>
    <p:sldId id="426" r:id="rId21"/>
    <p:sldId id="428" r:id="rId22"/>
    <p:sldId id="429" r:id="rId23"/>
    <p:sldId id="431" r:id="rId24"/>
    <p:sldId id="430" r:id="rId25"/>
    <p:sldId id="432" r:id="rId26"/>
    <p:sldId id="478" r:id="rId27"/>
    <p:sldId id="434" r:id="rId28"/>
    <p:sldId id="471" r:id="rId29"/>
    <p:sldId id="502" r:id="rId30"/>
    <p:sldId id="435" r:id="rId31"/>
    <p:sldId id="436" r:id="rId32"/>
    <p:sldId id="437" r:id="rId33"/>
    <p:sldId id="516" r:id="rId34"/>
    <p:sldId id="503" r:id="rId35"/>
    <p:sldId id="490" r:id="rId36"/>
    <p:sldId id="491" r:id="rId37"/>
    <p:sldId id="492" r:id="rId38"/>
    <p:sldId id="521" r:id="rId39"/>
    <p:sldId id="522" r:id="rId40"/>
    <p:sldId id="523" r:id="rId41"/>
    <p:sldId id="524" r:id="rId42"/>
    <p:sldId id="525" r:id="rId43"/>
    <p:sldId id="479" r:id="rId44"/>
    <p:sldId id="473" r:id="rId45"/>
    <p:sldId id="476" r:id="rId46"/>
    <p:sldId id="445" r:id="rId47"/>
    <p:sldId id="446" r:id="rId48"/>
    <p:sldId id="447" r:id="rId49"/>
    <p:sldId id="448" r:id="rId50"/>
    <p:sldId id="518" r:id="rId51"/>
    <p:sldId id="520" r:id="rId52"/>
    <p:sldId id="451" r:id="rId53"/>
    <p:sldId id="496" r:id="rId54"/>
    <p:sldId id="497" r:id="rId55"/>
    <p:sldId id="498" r:id="rId56"/>
    <p:sldId id="455" r:id="rId57"/>
    <p:sldId id="507" r:id="rId58"/>
    <p:sldId id="508" r:id="rId59"/>
    <p:sldId id="509" r:id="rId60"/>
    <p:sldId id="510" r:id="rId61"/>
    <p:sldId id="457" r:id="rId62"/>
    <p:sldId id="511" r:id="rId63"/>
    <p:sldId id="512" r:id="rId64"/>
    <p:sldId id="513" r:id="rId65"/>
    <p:sldId id="458" r:id="rId66"/>
    <p:sldId id="459" r:id="rId67"/>
    <p:sldId id="460" r:id="rId68"/>
    <p:sldId id="461" r:id="rId69"/>
    <p:sldId id="514" r:id="rId70"/>
    <p:sldId id="462" r:id="rId71"/>
    <p:sldId id="477" r:id="rId72"/>
    <p:sldId id="463" r:id="rId73"/>
    <p:sldId id="467" r:id="rId74"/>
    <p:sldId id="515" r:id="rId75"/>
    <p:sldId id="488" r:id="rId76"/>
    <p:sldId id="517" r:id="rId7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94635"/>
  </p:normalViewPr>
  <p:slideViewPr>
    <p:cSldViewPr snapToGrid="0">
      <p:cViewPr varScale="1">
        <p:scale>
          <a:sx n="69" d="100"/>
          <a:sy n="69" d="100"/>
        </p:scale>
        <p:origin x="1434"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7118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040D38BF-69C0-4827-8412-7858C3DF17A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44858F79-C01D-482F-8DDE-C80780DD0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723202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41287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BCFB357-A457-418B-BC82-12A779287133}"/>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4AC72817-56C5-4C77-BF6F-D63723000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46693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B5E80E3-DE26-4C90-BB22-EFECC9F00199}"/>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98755AC8-C567-4E3B-A09C-40FA667B7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06261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17181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159928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1983532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354704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2785245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250596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250965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1856233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368142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1013310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2453361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1805246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387191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790575" y="1233488"/>
            <a:ext cx="77438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006699"/>
                </a:solidFill>
                <a:latin typeface="Helvetica" pitchFamily="-84" charset="0"/>
              </a:rPr>
              <a:t>Operating System Concepts – 10</a:t>
            </a:r>
            <a:r>
              <a:rPr lang="en-US" sz="1000" b="1" baseline="30000" dirty="0">
                <a:solidFill>
                  <a:srgbClr val="006699"/>
                </a:solidFill>
                <a:latin typeface="Helvetica" pitchFamily="-84" charset="0"/>
              </a:rPr>
              <a:t>th</a:t>
            </a:r>
            <a:r>
              <a:rPr 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15489929"/>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3: Tiến trình và liên lạc</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848480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en-US" altLang="en-US"/>
              <a:t>Diagram of Process State</a:t>
            </a:r>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eaLnBrk="1" hangingPunct="1"/>
            <a:r>
              <a:rPr lang="en-US" altLang="en-US" dirty="0"/>
              <a:t>Process Control Block (PCB)</a:t>
            </a:r>
          </a:p>
        </p:txBody>
      </p:sp>
      <p:sp>
        <p:nvSpPr>
          <p:cNvPr id="22531" name="Rectangle 3">
            <a:extLst>
              <a:ext uri="{FF2B5EF4-FFF2-40B4-BE49-F238E27FC236}">
                <a16:creationId xmlns:a16="http://schemas.microsoft.com/office/drawing/2014/main" id="{DEEAF946-6112-4200-8913-ED1F42CE1EF2}"/>
              </a:ext>
            </a:extLst>
          </p:cNvPr>
          <p:cNvSpPr>
            <a:spLocks noGrp="1" noChangeArrowheads="1"/>
          </p:cNvSpPr>
          <p:nvPr>
            <p:ph type="body" idx="1"/>
          </p:nvPr>
        </p:nvSpPr>
        <p:spPr>
          <a:xfrm>
            <a:off x="849991" y="1823222"/>
            <a:ext cx="5616122" cy="4417927"/>
          </a:xfrm>
        </p:spPr>
        <p:txBody>
          <a:bodyPr/>
          <a:lstStyle/>
          <a:p>
            <a:r>
              <a:rPr lang="en-US" altLang="en-US" sz="1700" dirty="0"/>
              <a:t>Process state – running, waiting, etc.</a:t>
            </a:r>
          </a:p>
          <a:p>
            <a:r>
              <a:rPr lang="en-US" altLang="en-US" sz="1700" dirty="0"/>
              <a:t>Program counter – location of instruction to next execute</a:t>
            </a:r>
          </a:p>
          <a:p>
            <a:r>
              <a:rPr lang="en-US" altLang="en-US" sz="1700" dirty="0"/>
              <a:t>CPU registers – contents of all process-centric registers</a:t>
            </a:r>
          </a:p>
          <a:p>
            <a:r>
              <a:rPr lang="en-US" altLang="en-US" sz="1700" dirty="0"/>
              <a:t>CPU scheduling information- priorities, scheduling queue pointers</a:t>
            </a:r>
          </a:p>
          <a:p>
            <a:r>
              <a:rPr lang="en-US" altLang="en-US" sz="1700" dirty="0"/>
              <a:t>Memory-management information – memory allocated to the process</a:t>
            </a:r>
          </a:p>
          <a:p>
            <a:r>
              <a:rPr lang="en-US" altLang="en-US" sz="1700" dirty="0"/>
              <a:t>Accounting information – CPU used, clock time elapsed since start, time limits</a:t>
            </a:r>
          </a:p>
          <a:p>
            <a:r>
              <a:rPr lang="en-US" altLang="en-US" sz="1700" dirty="0"/>
              <a:t>I/O status information – I/O devices allocated to process, list of open files</a:t>
            </a:r>
          </a:p>
          <a:p>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3729" y="2121125"/>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7519650-4D5E-45C9-BCF6-B2C0554D33E2}"/>
              </a:ext>
            </a:extLst>
          </p:cNvPr>
          <p:cNvSpPr txBox="1"/>
          <p:nvPr/>
        </p:nvSpPr>
        <p:spPr>
          <a:xfrm>
            <a:off x="769490" y="1110345"/>
            <a:ext cx="6874095" cy="923330"/>
          </a:xfrm>
          <a:prstGeom prst="rect">
            <a:avLst/>
          </a:prstGeom>
          <a:noFill/>
        </p:spPr>
        <p:txBody>
          <a:bodyPr wrap="square" rtlCol="0">
            <a:spAutoFit/>
          </a:bodyPr>
          <a:lstStyle/>
          <a:p>
            <a:r>
              <a:rPr lang="en-US" altLang="en-US" sz="1700" dirty="0"/>
              <a:t>Information associated with each process(also called </a:t>
            </a:r>
            <a:r>
              <a:rPr kumimoji="1" lang="en-US" altLang="en-US" b="1" dirty="0">
                <a:solidFill>
                  <a:srgbClr val="006699"/>
                </a:solidFill>
                <a:latin typeface="+mj-lt"/>
              </a:rPr>
              <a:t>task</a:t>
            </a:r>
            <a:r>
              <a:rPr lang="en-US" altLang="en-US" sz="1700" b="1" dirty="0">
                <a:solidFill>
                  <a:srgbClr val="3366FF"/>
                </a:solidFill>
              </a:rPr>
              <a:t> </a:t>
            </a:r>
            <a:r>
              <a:rPr kumimoji="1" lang="en-US" altLang="en-US" b="1" dirty="0">
                <a:solidFill>
                  <a:srgbClr val="006699"/>
                </a:solidFill>
                <a:latin typeface="+mj-lt"/>
              </a:rPr>
              <a:t>control</a:t>
            </a:r>
            <a:r>
              <a:rPr lang="en-US" altLang="en-US" sz="1700" b="1" dirty="0">
                <a:solidFill>
                  <a:srgbClr val="3366FF"/>
                </a:solidFill>
              </a:rPr>
              <a:t> </a:t>
            </a:r>
            <a:r>
              <a:rPr kumimoji="1" lang="en-US" altLang="en-US" b="1" dirty="0">
                <a:solidFill>
                  <a:srgbClr val="006699"/>
                </a:solidFill>
                <a:latin typeface="+mj-lt"/>
              </a:rPr>
              <a:t>block</a:t>
            </a:r>
            <a:r>
              <a:rPr lang="en-US" altLang="en-US" sz="1700" dirty="0"/>
              <a:t>)</a:t>
            </a:r>
          </a:p>
          <a:p>
            <a:pPr>
              <a:buFont typeface="Monotype Sorts" pitchFamily="-84" charset="2"/>
              <a:buNone/>
            </a:pPr>
            <a:r>
              <a:rPr lang="en-US" altLang="en-US"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a:t>Threads</a:t>
            </a: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1"/>
            <a:ext cx="7116536" cy="4013652"/>
          </a:xfrm>
        </p:spPr>
        <p:txBody>
          <a:bodyPr/>
          <a:lstStyle/>
          <a:p>
            <a:r>
              <a:rPr lang="en-US" altLang="en-US" dirty="0"/>
              <a:t>So far, process has a single thread of execution</a:t>
            </a:r>
          </a:p>
          <a:p>
            <a:r>
              <a:rPr lang="en-US" altLang="en-US" dirty="0"/>
              <a:t>Consider having multiple program counters per process</a:t>
            </a:r>
          </a:p>
          <a:p>
            <a:pPr lvl="1"/>
            <a:r>
              <a:rPr lang="en-US" altLang="en-US" dirty="0"/>
              <a:t>Multiple locations can execute at once</a:t>
            </a:r>
          </a:p>
          <a:p>
            <a:pPr lvl="2"/>
            <a:r>
              <a:rPr lang="en-US" altLang="en-US" dirty="0"/>
              <a:t>Multiple threads of control -&gt; </a:t>
            </a:r>
            <a:r>
              <a:rPr lang="en-US" altLang="en-US" b="1" kern="1200" dirty="0">
                <a:solidFill>
                  <a:srgbClr val="006699"/>
                </a:solidFill>
                <a:latin typeface="+mj-lt"/>
                <a:cs typeface="+mn-cs"/>
              </a:rPr>
              <a:t>threads</a:t>
            </a:r>
          </a:p>
          <a:p>
            <a:r>
              <a:rPr lang="en-US" altLang="en-US" dirty="0"/>
              <a:t>Must then have storage for thread details, multiple program counters in PCB</a:t>
            </a:r>
          </a:p>
          <a:p>
            <a:r>
              <a:rPr lang="en-US" altLang="en-US" dirty="0"/>
              <a:t>Explore in detail in Chapter 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en-US" altLang="en-US"/>
              <a:t>Process Representation in Linux</a:t>
            </a:r>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a:t>Represented by the C structure </a:t>
            </a:r>
            <a:r>
              <a:rPr lang="en-US" altLang="en-US">
                <a:latin typeface="Courier New" panose="02070309020205020404" pitchFamily="49" charset="0"/>
              </a:rPr>
              <a:t>task_struct</a:t>
            </a:r>
          </a:p>
          <a:p>
            <a:pPr>
              <a:buFont typeface="Monotype Sorts" pitchFamily="-84" charset="2"/>
              <a:buNone/>
            </a:pPr>
            <a:r>
              <a:rPr lang="en-US" altLang="en-US">
                <a:latin typeface="Courier New" panose="02070309020205020404" pitchFamily="49" charset="0"/>
              </a:rPr>
              <a:t/>
            </a:r>
            <a:br>
              <a:rPr lang="en-US" altLang="en-US">
                <a:latin typeface="Courier New" panose="02070309020205020404" pitchFamily="49" charset="0"/>
              </a:rPr>
            </a:br>
            <a:r>
              <a:rPr lang="en-US" altLang="en-US" sz="1600">
                <a:latin typeface="Courier New" panose="02070309020205020404" pitchFamily="49" charset="0"/>
              </a:rPr>
              <a:t>pid t_pid; 			/* process identifier */ </a:t>
            </a:r>
            <a:br>
              <a:rPr lang="en-US" altLang="en-US" sz="1600">
                <a:latin typeface="Courier New" panose="02070309020205020404" pitchFamily="49" charset="0"/>
              </a:rPr>
            </a:br>
            <a:r>
              <a:rPr lang="en-US" altLang="en-US" sz="1600">
                <a:latin typeface="Courier New" panose="02070309020205020404" pitchFamily="49" charset="0"/>
              </a:rPr>
              <a:t>long state; 			/* state of the process */ </a:t>
            </a:r>
            <a:br>
              <a:rPr lang="en-US" altLang="en-US" sz="1600">
                <a:latin typeface="Courier New" panose="02070309020205020404" pitchFamily="49" charset="0"/>
              </a:rPr>
            </a:br>
            <a:r>
              <a:rPr lang="en-US" altLang="en-US" sz="1600">
                <a:latin typeface="Courier New" panose="02070309020205020404" pitchFamily="49" charset="0"/>
              </a:rPr>
              <a:t>unsigned int time_slice 	/* scheduling information */ </a:t>
            </a:r>
            <a:br>
              <a:rPr lang="en-US" altLang="en-US" sz="1600">
                <a:latin typeface="Courier New" panose="02070309020205020404" pitchFamily="49" charset="0"/>
              </a:rPr>
            </a:br>
            <a:r>
              <a:rPr lang="en-US" altLang="en-US" sz="1600">
                <a:latin typeface="Courier New" panose="02070309020205020404" pitchFamily="49" charset="0"/>
              </a:rPr>
              <a:t>struct task_struct *parent;/* this process</a:t>
            </a:r>
            <a:r>
              <a:rPr lang="ja-JP" altLang="en-US" sz="1600">
                <a:latin typeface="Courier New" panose="02070309020205020404" pitchFamily="49" charset="0"/>
              </a:rPr>
              <a:t>’</a:t>
            </a:r>
            <a:r>
              <a:rPr lang="en-US" altLang="ja-JP" sz="1600">
                <a:latin typeface="Courier New" panose="02070309020205020404" pitchFamily="49" charset="0"/>
              </a:rPr>
              <a:t>s parent */ </a:t>
            </a:r>
            <a:br>
              <a:rPr lang="en-US" altLang="ja-JP" sz="1600">
                <a:latin typeface="Courier New" panose="02070309020205020404" pitchFamily="49" charset="0"/>
              </a:rPr>
            </a:br>
            <a:r>
              <a:rPr lang="en-US" altLang="ja-JP" sz="1600">
                <a:latin typeface="Courier New" panose="02070309020205020404" pitchFamily="49" charset="0"/>
              </a:rPr>
              <a:t>struct list_head children; /* this process</a:t>
            </a:r>
            <a:r>
              <a:rPr lang="ja-JP" altLang="en-US" sz="1600">
                <a:latin typeface="Courier New" panose="02070309020205020404" pitchFamily="49" charset="0"/>
              </a:rPr>
              <a:t>’</a:t>
            </a:r>
            <a:r>
              <a:rPr lang="en-US" altLang="ja-JP" sz="1600">
                <a:latin typeface="Courier New" panose="02070309020205020404" pitchFamily="49" charset="0"/>
              </a:rPr>
              <a:t>s children */ </a:t>
            </a:r>
            <a:br>
              <a:rPr lang="en-US" altLang="ja-JP" sz="1600">
                <a:latin typeface="Courier New" panose="02070309020205020404" pitchFamily="49" charset="0"/>
              </a:rPr>
            </a:br>
            <a:r>
              <a:rPr lang="en-US" altLang="ja-JP" sz="1600">
                <a:latin typeface="Courier New" panose="02070309020205020404" pitchFamily="49" charset="0"/>
              </a:rPr>
              <a:t>struct files_struct *files;/* list of open files */ </a:t>
            </a:r>
            <a:br>
              <a:rPr lang="en-US" altLang="ja-JP" sz="1600">
                <a:latin typeface="Courier New" panose="02070309020205020404" pitchFamily="49" charset="0"/>
              </a:rPr>
            </a:br>
            <a:r>
              <a:rPr lang="en-US" altLang="ja-JP" sz="1600">
                <a:latin typeface="Courier New" panose="02070309020205020404" pitchFamily="49" charset="0"/>
              </a:rPr>
              <a:t>struct mm_struct *mm; 	/* address space of this process */</a:t>
            </a:r>
            <a:endParaRPr lang="en-US" altLang="en-US" sz="160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4075113"/>
            <a:ext cx="45783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en-US" altLang="en-US" dirty="0"/>
              <a:t>Process Scheduling</a:t>
            </a:r>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820738" y="1119417"/>
            <a:ext cx="6456362" cy="3839445"/>
          </a:xfrm>
        </p:spPr>
        <p:txBody>
          <a:bodyPr/>
          <a:lstStyle/>
          <a:p>
            <a:r>
              <a:rPr lang="en-US" altLang="en-US" b="1" kern="1200" dirty="0">
                <a:solidFill>
                  <a:srgbClr val="006699"/>
                </a:solidFill>
                <a:latin typeface="+mj-lt"/>
                <a:cs typeface="+mn-cs"/>
              </a:rPr>
              <a:t>Process</a:t>
            </a:r>
            <a:r>
              <a:rPr lang="en-US" altLang="en-US" b="1" dirty="0">
                <a:solidFill>
                  <a:srgbClr val="3366FF"/>
                </a:solidFill>
              </a:rPr>
              <a:t> </a:t>
            </a:r>
            <a:r>
              <a:rPr lang="en-US" altLang="en-US" b="1" kern="1200" dirty="0">
                <a:solidFill>
                  <a:srgbClr val="006699"/>
                </a:solidFill>
                <a:latin typeface="+mj-lt"/>
                <a:cs typeface="+mn-cs"/>
              </a:rPr>
              <a:t>scheduler</a:t>
            </a:r>
            <a:r>
              <a:rPr lang="en-US" altLang="en-US" b="1" dirty="0">
                <a:solidFill>
                  <a:srgbClr val="3366FF"/>
                </a:solidFill>
              </a:rPr>
              <a:t> </a:t>
            </a:r>
            <a:r>
              <a:rPr lang="en-US" altLang="en-US" dirty="0"/>
              <a:t>selects among available processes for next execution on CPU core</a:t>
            </a:r>
          </a:p>
          <a:p>
            <a:r>
              <a:rPr lang="en-US" altLang="en-US" dirty="0"/>
              <a:t>Goal -- Maximize CPU use, quickly switch processes onto CPU core</a:t>
            </a:r>
          </a:p>
          <a:p>
            <a:r>
              <a:rPr lang="en-US" altLang="en-US" dirty="0"/>
              <a:t>Maintains </a:t>
            </a:r>
            <a:r>
              <a:rPr lang="en-US" altLang="en-US" b="1" kern="1200" dirty="0">
                <a:solidFill>
                  <a:srgbClr val="006699"/>
                </a:solidFill>
                <a:latin typeface="+mj-lt"/>
                <a:cs typeface="+mn-cs"/>
              </a:rPr>
              <a:t>scheduling</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of processes</a:t>
            </a:r>
          </a:p>
          <a:p>
            <a:pPr lvl="1"/>
            <a:r>
              <a:rPr lang="en-US" altLang="en-US" b="1" kern="1200" dirty="0">
                <a:solidFill>
                  <a:srgbClr val="006699"/>
                </a:solidFill>
                <a:latin typeface="+mj-lt"/>
                <a:cs typeface="+mn-cs"/>
              </a:rPr>
              <a:t>Ready</a:t>
            </a:r>
            <a:r>
              <a:rPr lang="en-US" altLang="en-US" b="1" dirty="0">
                <a:solidFill>
                  <a:srgbClr val="3366FF"/>
                </a:solidFill>
              </a:rPr>
              <a:t> </a:t>
            </a:r>
            <a:r>
              <a:rPr lang="en-US" altLang="en-US" b="1" kern="1200" dirty="0">
                <a:solidFill>
                  <a:srgbClr val="006699"/>
                </a:solidFill>
                <a:latin typeface="+mj-lt"/>
                <a:cs typeface="+mn-cs"/>
              </a:rPr>
              <a:t>queue</a:t>
            </a:r>
            <a:r>
              <a:rPr lang="en-US" altLang="en-US" b="1" dirty="0">
                <a:solidFill>
                  <a:srgbClr val="3366FF"/>
                </a:solidFill>
              </a:rPr>
              <a:t> </a:t>
            </a:r>
            <a:r>
              <a:rPr lang="en-US" altLang="en-US" dirty="0"/>
              <a:t>– set of all processes residing in main memory, ready and waiting to execute</a:t>
            </a:r>
          </a:p>
          <a:p>
            <a:pPr lvl="1"/>
            <a:r>
              <a:rPr lang="en-US" altLang="en-US" b="1" kern="1200" dirty="0">
                <a:solidFill>
                  <a:srgbClr val="006699"/>
                </a:solidFill>
                <a:latin typeface="+mj-lt"/>
                <a:cs typeface="+mn-cs"/>
              </a:rPr>
              <a:t>Wait</a:t>
            </a:r>
            <a:r>
              <a:rPr lang="en-US" altLang="en-US" b="1" dirty="0">
                <a:solidFill>
                  <a:srgbClr val="3366FF"/>
                </a:solidFill>
              </a:rPr>
              <a:t> </a:t>
            </a:r>
            <a:r>
              <a:rPr lang="en-US" altLang="en-US" b="1" kern="1200" dirty="0">
                <a:solidFill>
                  <a:srgbClr val="006699"/>
                </a:solidFill>
                <a:latin typeface="+mj-lt"/>
                <a:cs typeface="+mn-cs"/>
              </a:rPr>
              <a:t>queues</a:t>
            </a:r>
            <a:r>
              <a:rPr lang="en-US" altLang="en-US" b="1" dirty="0">
                <a:solidFill>
                  <a:srgbClr val="3366FF"/>
                </a:solidFill>
              </a:rPr>
              <a:t> </a:t>
            </a:r>
            <a:r>
              <a:rPr lang="en-US" altLang="en-US" dirty="0"/>
              <a:t>– set of processes waiting for an event (i.e., I/O)</a:t>
            </a:r>
          </a:p>
          <a:p>
            <a:pPr lvl="1"/>
            <a:r>
              <a:rPr lang="en-US" altLang="en-US" dirty="0"/>
              <a:t>Processes migrate among the various queues</a:t>
            </a:r>
          </a:p>
          <a:p>
            <a:pPr marL="0" indent="0">
              <a:buNone/>
            </a:pP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en-US" altLang="en-US"/>
              <a:t>Ready and Wait Queues</a:t>
            </a:r>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4575" y="1863725"/>
            <a:ext cx="489743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en-US" altLang="en-US"/>
              <a:t>Representation of Process Scheduling</a:t>
            </a:r>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1063" y="1897063"/>
            <a:ext cx="5229225"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1278542" y="979488"/>
            <a:ext cx="685395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A </a:t>
            </a:r>
            <a:r>
              <a:rPr kumimoji="0" lang="en-US" altLang="en-US" b="1" dirty="0">
                <a:latin typeface="Verdana" panose="020B0604030504040204" pitchFamily="34" charset="0"/>
              </a:rPr>
              <a:t>context switch </a:t>
            </a:r>
            <a:r>
              <a:rPr kumimoji="0" lang="en-US" altLang="en-US" dirty="0">
                <a:latin typeface="Verdana" panose="020B0604030504040204" pitchFamily="34" charset="0"/>
              </a:rPr>
              <a:t>occurs when the CPU  switches from one process to another.</a:t>
            </a: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7083" y="1780486"/>
            <a:ext cx="5185155" cy="4237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a:t>Context Switch</a:t>
            </a: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854076" y="1108075"/>
            <a:ext cx="6648693" cy="4413494"/>
          </a:xfrm>
        </p:spPr>
        <p:txBody>
          <a:bodyPr/>
          <a:lstStyle/>
          <a:p>
            <a:r>
              <a:rPr lang="en-US" altLang="en-US" dirty="0"/>
              <a:t>When CPU switches to another process, the system must </a:t>
            </a:r>
            <a:r>
              <a:rPr lang="en-US" altLang="en-US" b="1" kern="1200" dirty="0">
                <a:solidFill>
                  <a:srgbClr val="006699"/>
                </a:solidFill>
                <a:latin typeface="+mj-lt"/>
                <a:cs typeface="+mn-cs"/>
              </a:rPr>
              <a:t>save</a:t>
            </a:r>
            <a:r>
              <a:rPr lang="en-US" altLang="en-US" b="1" dirty="0">
                <a:solidFill>
                  <a:srgbClr val="3366FF"/>
                </a:solidFill>
              </a:rPr>
              <a:t> </a:t>
            </a:r>
            <a:r>
              <a:rPr lang="en-US" altLang="en-US" b="1" kern="1200" dirty="0">
                <a:solidFill>
                  <a:srgbClr val="006699"/>
                </a:solidFill>
                <a:latin typeface="+mj-lt"/>
                <a:cs typeface="+mn-cs"/>
              </a:rPr>
              <a:t>the</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of the old process and load the </a:t>
            </a:r>
            <a:r>
              <a:rPr lang="en-US" altLang="en-US" b="1" kern="1200" dirty="0">
                <a:solidFill>
                  <a:srgbClr val="006699"/>
                </a:solidFill>
                <a:latin typeface="+mj-lt"/>
                <a:cs typeface="+mn-cs"/>
              </a:rPr>
              <a:t>saved</a:t>
            </a:r>
            <a:r>
              <a:rPr lang="en-US" altLang="en-US" b="1" dirty="0">
                <a:solidFill>
                  <a:srgbClr val="3366FF"/>
                </a:solidFill>
              </a:rPr>
              <a:t> </a:t>
            </a:r>
            <a:r>
              <a:rPr lang="en-US" altLang="en-US" b="1" kern="1200" dirty="0">
                <a:solidFill>
                  <a:srgbClr val="006699"/>
                </a:solidFill>
                <a:latin typeface="+mj-lt"/>
                <a:cs typeface="+mn-cs"/>
              </a:rPr>
              <a:t>state</a:t>
            </a:r>
            <a:r>
              <a:rPr lang="en-US" altLang="en-US" b="1" dirty="0">
                <a:solidFill>
                  <a:srgbClr val="3366FF"/>
                </a:solidFill>
              </a:rPr>
              <a:t> </a:t>
            </a:r>
            <a:r>
              <a:rPr lang="en-US" altLang="en-US" dirty="0"/>
              <a:t>for the new process via a </a:t>
            </a:r>
            <a:r>
              <a:rPr lang="en-US" altLang="en-US" b="1" kern="1200" dirty="0">
                <a:solidFill>
                  <a:srgbClr val="006699"/>
                </a:solidFill>
                <a:latin typeface="+mj-lt"/>
                <a:cs typeface="+mn-cs"/>
              </a:rPr>
              <a:t>context</a:t>
            </a:r>
            <a:r>
              <a:rPr lang="en-US" altLang="en-US" b="1" dirty="0">
                <a:solidFill>
                  <a:srgbClr val="3366FF"/>
                </a:solidFill>
              </a:rPr>
              <a:t> </a:t>
            </a:r>
            <a:r>
              <a:rPr lang="en-US" altLang="en-US" b="1" kern="1200" dirty="0">
                <a:solidFill>
                  <a:srgbClr val="006699"/>
                </a:solidFill>
                <a:latin typeface="+mj-lt"/>
                <a:cs typeface="+mn-cs"/>
              </a:rPr>
              <a:t>switch</a:t>
            </a:r>
          </a:p>
          <a:p>
            <a:r>
              <a:rPr lang="en-US" altLang="en-US" b="1" kern="1200" dirty="0">
                <a:solidFill>
                  <a:srgbClr val="006699"/>
                </a:solidFill>
                <a:latin typeface="+mj-lt"/>
                <a:cs typeface="+mn-cs"/>
              </a:rPr>
              <a:t>Context</a:t>
            </a:r>
            <a:r>
              <a:rPr lang="en-US" altLang="en-US" b="1" dirty="0">
                <a:solidFill>
                  <a:srgbClr val="3366FF"/>
                </a:solidFill>
              </a:rPr>
              <a:t> </a:t>
            </a:r>
            <a:r>
              <a:rPr lang="en-US" altLang="en-US" dirty="0"/>
              <a:t>of a process represented in the PCB</a:t>
            </a:r>
          </a:p>
          <a:p>
            <a:r>
              <a:rPr lang="en-US" altLang="en-US" dirty="0"/>
              <a:t>Context-switch time is pure overhead; the system does no useful work while switching</a:t>
            </a:r>
          </a:p>
          <a:p>
            <a:pPr lvl="1"/>
            <a:r>
              <a:rPr lang="en-US" altLang="en-US" dirty="0"/>
              <a:t>The more complex the OS and the PCB </a:t>
            </a:r>
            <a:r>
              <a:rPr lang="en-US" altLang="en-US" dirty="0">
                <a:sym typeface="Wingdings" panose="05000000000000000000"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anose="05000000000000000000" pitchFamily="2" charset="2"/>
              </a:rPr>
              <a:t></a:t>
            </a:r>
            <a:r>
              <a:rPr lang="en-US" altLang="en-US" dirty="0"/>
              <a:t> multiple contexts loaded at once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BBC0AC-B98E-4CA8-AAF2-66A00A4CE046}"/>
              </a:ext>
            </a:extLst>
          </p:cNvPr>
          <p:cNvSpPr>
            <a:spLocks noGrp="1" noChangeArrowheads="1"/>
          </p:cNvSpPr>
          <p:nvPr>
            <p:ph type="title"/>
          </p:nvPr>
        </p:nvSpPr>
        <p:spPr>
          <a:xfrm>
            <a:off x="819150" y="111370"/>
            <a:ext cx="8229600" cy="576263"/>
          </a:xfrm>
        </p:spPr>
        <p:txBody>
          <a:bodyPr/>
          <a:lstStyle/>
          <a:p>
            <a:pPr eaLnBrk="1" hangingPunct="1"/>
            <a:r>
              <a:rPr lang="en-US" altLang="en-US" dirty="0"/>
              <a:t>Multitasking in Mobile Systems</a:t>
            </a:r>
          </a:p>
        </p:txBody>
      </p:sp>
      <p:sp>
        <p:nvSpPr>
          <p:cNvPr id="37891" name="Rectangle 3">
            <a:extLst>
              <a:ext uri="{FF2B5EF4-FFF2-40B4-BE49-F238E27FC236}">
                <a16:creationId xmlns:a16="http://schemas.microsoft.com/office/drawing/2014/main" id="{3CFFB47D-06A3-4D85-B582-64A48F2C12BF}"/>
              </a:ext>
            </a:extLst>
          </p:cNvPr>
          <p:cNvSpPr>
            <a:spLocks noGrp="1" noChangeArrowheads="1"/>
          </p:cNvSpPr>
          <p:nvPr>
            <p:ph type="body" idx="1"/>
          </p:nvPr>
        </p:nvSpPr>
        <p:spPr>
          <a:xfrm>
            <a:off x="838200" y="1122363"/>
            <a:ext cx="7359650" cy="4448175"/>
          </a:xfrm>
        </p:spPr>
        <p:txBody>
          <a:bodyPr/>
          <a:lstStyle/>
          <a:p>
            <a:r>
              <a:rPr lang="en-US" altLang="en-US" dirty="0"/>
              <a:t>Some mobile systems (e.g., early version of iOS)  allow only one process to run, others suspended</a:t>
            </a:r>
          </a:p>
          <a:p>
            <a:r>
              <a:rPr lang="en-US" altLang="en-US" dirty="0"/>
              <a:t>Due to screen real estate, user interface limits iOS provides for a </a:t>
            </a:r>
          </a:p>
          <a:p>
            <a:pPr lvl="1"/>
            <a:r>
              <a:rPr lang="en-US" altLang="en-US" dirty="0"/>
              <a:t>Single </a:t>
            </a:r>
            <a:r>
              <a:rPr lang="en-US" altLang="en-US" b="1" kern="1200" dirty="0">
                <a:solidFill>
                  <a:srgbClr val="006699"/>
                </a:solidFill>
                <a:latin typeface="+mj-lt"/>
                <a:cs typeface="+mn-cs"/>
              </a:rPr>
              <a:t>foreground</a:t>
            </a:r>
            <a:r>
              <a:rPr lang="en-US" altLang="en-US" dirty="0"/>
              <a:t> process- controlled via user interface</a:t>
            </a:r>
          </a:p>
          <a:p>
            <a:pPr lvl="1"/>
            <a:r>
              <a:rPr lang="en-US" altLang="en-US" dirty="0"/>
              <a:t>Multiple </a:t>
            </a:r>
            <a:r>
              <a:rPr lang="en-US" altLang="en-US" b="1" kern="1200" dirty="0">
                <a:solidFill>
                  <a:srgbClr val="006699"/>
                </a:solidFill>
                <a:latin typeface="+mj-lt"/>
                <a:cs typeface="+mn-cs"/>
              </a:rPr>
              <a:t>background</a:t>
            </a:r>
            <a:r>
              <a:rPr lang="en-US" altLang="en-US" dirty="0"/>
              <a:t> processes– in memory, running, but not on the display, and with limits</a:t>
            </a:r>
          </a:p>
          <a:p>
            <a:pPr lvl="1"/>
            <a:r>
              <a:rPr lang="en-US" altLang="en-US" dirty="0"/>
              <a:t>Limits include single, short task, receiving notification of events, specific long-running tasks like audio playback</a:t>
            </a:r>
          </a:p>
          <a:p>
            <a:r>
              <a:rPr lang="en-US" altLang="en-US" dirty="0"/>
              <a:t>Android runs foreground and background, with fewer limits</a:t>
            </a:r>
          </a:p>
          <a:p>
            <a:pPr lvl="1"/>
            <a:r>
              <a:rPr lang="en-US" altLang="en-US" dirty="0"/>
              <a:t>Background process uses a </a:t>
            </a:r>
            <a:r>
              <a:rPr lang="en-US" altLang="en-US" b="1" kern="1200" dirty="0">
                <a:solidFill>
                  <a:srgbClr val="006699"/>
                </a:solidFill>
                <a:latin typeface="+mj-lt"/>
                <a:cs typeface="+mn-cs"/>
              </a:rPr>
              <a:t>service</a:t>
            </a:r>
            <a:r>
              <a:rPr lang="en-US" altLang="en-US" dirty="0"/>
              <a:t> to perform tasks</a:t>
            </a:r>
          </a:p>
          <a:p>
            <a:pPr lvl="1"/>
            <a:r>
              <a:rPr lang="en-US" altLang="en-US" dirty="0"/>
              <a:t>Service can keep running even if background process is suspended</a:t>
            </a:r>
          </a:p>
          <a:p>
            <a:pPr lvl="1"/>
            <a:r>
              <a:rPr lang="en-US" altLang="en-US" dirty="0"/>
              <a:t>Service has no user interface, small memory use</a:t>
            </a:r>
          </a:p>
          <a:p>
            <a:pPr lvl="1"/>
            <a:endParaRPr lang="en-US" altLang="en-US" dirty="0"/>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29561089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en-US" altLang="en-US"/>
              <a:t>Operations on Processes</a:t>
            </a:r>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en-US" altLang="en-US" dirty="0"/>
              <a:t>Process Creation</a:t>
            </a:r>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854075" y="1169988"/>
            <a:ext cx="6824540" cy="4984627"/>
          </a:xfrm>
        </p:spPr>
        <p:txBody>
          <a:bodyPr/>
          <a:lstStyle/>
          <a:p>
            <a:r>
              <a:rPr lang="en-US" altLang="en-US" b="1" dirty="0">
                <a:solidFill>
                  <a:srgbClr val="006699"/>
                </a:solidFill>
                <a:latin typeface="+mj-lt"/>
              </a:rPr>
              <a:t>Parent</a:t>
            </a:r>
            <a:r>
              <a:rPr lang="en-US" altLang="en-US" b="1" dirty="0"/>
              <a:t> </a:t>
            </a:r>
            <a:r>
              <a:rPr lang="en-US" altLang="en-US" dirty="0"/>
              <a:t>process create </a:t>
            </a:r>
            <a:r>
              <a:rPr lang="en-US" altLang="en-US" b="1" dirty="0">
                <a:solidFill>
                  <a:srgbClr val="006699"/>
                </a:solidFill>
                <a:latin typeface="+mj-lt"/>
              </a:rPr>
              <a:t>children</a:t>
            </a:r>
            <a:r>
              <a:rPr lang="en-US" altLang="en-US" b="1" dirty="0"/>
              <a:t> </a:t>
            </a:r>
            <a:r>
              <a:rPr lang="en-US" altLang="en-US" dirty="0"/>
              <a:t>processes, which, in turn create other processes, forming a </a:t>
            </a:r>
            <a:r>
              <a:rPr lang="en-US" altLang="en-US" b="1" dirty="0">
                <a:solidFill>
                  <a:srgbClr val="006699"/>
                </a:solidFill>
                <a:latin typeface="+mj-lt"/>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identifier</a:t>
            </a:r>
            <a:r>
              <a:rPr lang="en-US" altLang="en-US" b="1" dirty="0">
                <a:solidFill>
                  <a:srgbClr val="3366FF"/>
                </a:solidFill>
              </a:rPr>
              <a:t> </a:t>
            </a:r>
            <a:r>
              <a:rPr lang="en-US" altLang="en-US" dirty="0"/>
              <a:t>(</a:t>
            </a:r>
            <a:r>
              <a:rPr lang="en-US" altLang="en-US" b="1" dirty="0">
                <a:solidFill>
                  <a:srgbClr val="006699"/>
                </a:solidFill>
                <a:latin typeface="+mj-lt"/>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dirty="0"/>
              <a:t>’</a:t>
            </a:r>
            <a:r>
              <a:rPr lang="en-US" altLang="ja-JP" dirty="0"/>
              <a:t>s resources</a:t>
            </a:r>
          </a:p>
          <a:p>
            <a:pPr lvl="1"/>
            <a:r>
              <a:rPr lang="en-US" altLang="en-US" dirty="0"/>
              <a:t>Parent and child share no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en-US" altLang="en-US"/>
              <a:t>Process Creation (Cont.)</a:t>
            </a:r>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811213" y="1060450"/>
            <a:ext cx="7800975" cy="5627688"/>
          </a:xfrm>
        </p:spPr>
        <p:txBody>
          <a:bodyPr/>
          <a:lstStyle/>
          <a:p>
            <a:r>
              <a:rPr lang="en-US" altLang="en-US" dirty="0"/>
              <a:t>Address space</a:t>
            </a:r>
          </a:p>
          <a:p>
            <a:pPr lvl="1"/>
            <a:r>
              <a:rPr lang="en-US" altLang="en-US" dirty="0"/>
              <a:t>Child duplicate of parent</a:t>
            </a:r>
          </a:p>
          <a:p>
            <a:pPr lvl="1"/>
            <a:r>
              <a:rPr lang="en-US" altLang="en-US" dirty="0"/>
              <a:t>Child has a program loaded into it</a:t>
            </a:r>
          </a:p>
          <a:p>
            <a:r>
              <a:rPr lang="en-US" altLang="en-US" dirty="0"/>
              <a:t>UNIX examples</a:t>
            </a:r>
          </a:p>
          <a:p>
            <a:pPr lvl="1"/>
            <a:r>
              <a:rPr lang="en-US" altLang="en-US" sz="2000" b="1" dirty="0">
                <a:solidFill>
                  <a:srgbClr val="000000"/>
                </a:solidFill>
                <a:latin typeface="Courier New" panose="02070309020205020404" pitchFamily="49" charset="0"/>
              </a:rPr>
              <a:t>fork()</a:t>
            </a:r>
            <a:r>
              <a:rPr lang="en-US" altLang="en-US" sz="2000" dirty="0">
                <a:solidFill>
                  <a:srgbClr val="000000"/>
                </a:solidFill>
              </a:rPr>
              <a:t> </a:t>
            </a:r>
            <a:r>
              <a:rPr lang="en-US" altLang="en-US" dirty="0"/>
              <a:t>system call creates new process</a:t>
            </a:r>
          </a:p>
          <a:p>
            <a:pPr lvl="1"/>
            <a:r>
              <a:rPr lang="en-US" altLang="en-US" sz="2000" b="1" dirty="0">
                <a:solidFill>
                  <a:srgbClr val="000000"/>
                </a:solidFill>
                <a:latin typeface="Courier New" panose="02070309020205020404" pitchFamily="49" charset="0"/>
              </a:rPr>
              <a:t>exec()</a:t>
            </a:r>
            <a:r>
              <a:rPr lang="en-US" altLang="en-US" sz="2000" dirty="0"/>
              <a:t> </a:t>
            </a:r>
            <a:r>
              <a:rPr lang="en-US" altLang="en-US" dirty="0"/>
              <a:t>system call used after a </a:t>
            </a:r>
            <a:r>
              <a:rPr lang="en-US" altLang="en-US" sz="2000" b="1" dirty="0">
                <a:solidFill>
                  <a:srgbClr val="000000"/>
                </a:solidFill>
                <a:latin typeface="Courier New" panose="02070309020205020404" pitchFamily="49" charset="0"/>
              </a:rPr>
              <a:t>fork()</a:t>
            </a:r>
            <a:r>
              <a:rPr lang="en-US" altLang="en-US" sz="2000" dirty="0"/>
              <a:t> </a:t>
            </a:r>
            <a:r>
              <a:rPr lang="en-US" altLang="en-US" dirty="0"/>
              <a:t>to replace the process</a:t>
            </a:r>
            <a:r>
              <a:rPr lang="ja-JP" altLang="en-US" dirty="0"/>
              <a:t>’</a:t>
            </a:r>
            <a:r>
              <a:rPr lang="en-US" altLang="ja-JP" dirty="0"/>
              <a:t> memory space with a new program</a:t>
            </a:r>
          </a:p>
          <a:p>
            <a:pPr lvl="1"/>
            <a:r>
              <a:rPr lang="en-US" altLang="en-US" dirty="0"/>
              <a:t>Parent process calls </a:t>
            </a:r>
            <a:r>
              <a:rPr lang="en-US" altLang="en-US" sz="2000" b="1" dirty="0">
                <a:latin typeface="Courier New" panose="02070309020205020404" pitchFamily="49" charset="0"/>
              </a:rPr>
              <a:t>wait()</a:t>
            </a:r>
            <a:r>
              <a:rPr lang="en-US" altLang="en-US" dirty="0"/>
              <a:t>waiting for the child to terminate</a:t>
            </a:r>
          </a:p>
        </p:txBody>
      </p:sp>
      <p:pic>
        <p:nvPicPr>
          <p:cNvPr id="46084" name="Picture 1">
            <a:extLst>
              <a:ext uri="{FF2B5EF4-FFF2-40B4-BE49-F238E27FC236}">
                <a16:creationId xmlns:a16="http://schemas.microsoft.com/office/drawing/2014/main" id="{568A0721-FDA4-4095-BD34-B36CF2AB0A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5013" y="4392613"/>
            <a:ext cx="57467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en-US" altLang="en-US"/>
              <a:t>A Tree of Processes in Linux</a:t>
            </a:r>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5138" y="969963"/>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963613"/>
            <a:ext cx="4365625"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en-US" altLang="en-US"/>
              <a:t>Process Termination</a:t>
            </a:r>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820738" y="1127981"/>
            <a:ext cx="7303354" cy="4463927"/>
          </a:xfrm>
        </p:spPr>
        <p:txBody>
          <a:bodyPr/>
          <a:lstStyle/>
          <a:p>
            <a:r>
              <a:rPr lang="en-US" altLang="en-US" dirty="0"/>
              <a:t>Process executes last statement and then asks the operating system to delete it using the </a:t>
            </a:r>
            <a:r>
              <a:rPr lang="en-US" altLang="en-US" sz="2000" b="1" dirty="0">
                <a:solidFill>
                  <a:srgbClr val="000000"/>
                </a:solidFill>
                <a:latin typeface="Courier New" panose="02070309020205020404" pitchFamily="49" charset="0"/>
              </a:rPr>
              <a:t>exit()</a:t>
            </a:r>
            <a:r>
              <a:rPr lang="en-US" altLang="en-US" sz="2000" dirty="0"/>
              <a:t> </a:t>
            </a:r>
            <a:r>
              <a:rPr lang="en-US" altLang="en-US" dirty="0"/>
              <a:t>system call.</a:t>
            </a:r>
          </a:p>
          <a:p>
            <a:pPr lvl="1"/>
            <a:r>
              <a:rPr lang="en-US" altLang="en-US" dirty="0"/>
              <a:t>Returns  status data from child to parent (via </a:t>
            </a:r>
            <a:r>
              <a:rPr lang="en-US" altLang="en-US" sz="2000" b="1" dirty="0">
                <a:solidFill>
                  <a:srgbClr val="000000"/>
                </a:solidFill>
                <a:latin typeface="Courier New" panose="02070309020205020404" pitchFamily="49" charset="0"/>
              </a:rPr>
              <a:t>wait()</a:t>
            </a:r>
            <a:r>
              <a:rPr lang="en-US" altLang="en-US" dirty="0"/>
              <a:t>)</a:t>
            </a:r>
          </a:p>
          <a:p>
            <a:pPr lvl="1"/>
            <a:r>
              <a:rPr lang="en-US" altLang="en-US" dirty="0"/>
              <a:t>Process</a:t>
            </a:r>
            <a:r>
              <a:rPr lang="ja-JP" altLang="en-US" dirty="0"/>
              <a:t>’</a:t>
            </a:r>
            <a:r>
              <a:rPr lang="en-US" altLang="ja-JP" dirty="0"/>
              <a:t> resources are deallocated by operating system</a:t>
            </a:r>
            <a:endParaRPr lang="en-US" altLang="en-US" dirty="0"/>
          </a:p>
          <a:p>
            <a:r>
              <a:rPr lang="en-US" altLang="en-US" dirty="0"/>
              <a:t>Parent may terminate the execution of children processes  using the </a:t>
            </a:r>
            <a:r>
              <a:rPr lang="en-US" altLang="en-US" sz="2000" b="1" dirty="0">
                <a:solidFill>
                  <a:srgbClr val="000000"/>
                </a:solidFill>
                <a:latin typeface="Courier New" panose="02070309020205020404" pitchFamily="49" charset="0"/>
              </a:rPr>
              <a:t>abort()</a:t>
            </a:r>
            <a:r>
              <a:rPr lang="en-US" altLang="en-US" sz="2000" dirty="0"/>
              <a:t> </a:t>
            </a:r>
            <a:r>
              <a:rPr lang="en-US" altLang="en-US" dirty="0"/>
              <a:t>system call.  Some reasons for doing so:</a:t>
            </a:r>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en-US" altLang="en-US" dirty="0"/>
              <a:t>Process Termination</a:t>
            </a:r>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855908" y="781417"/>
            <a:ext cx="7033724" cy="4787045"/>
          </a:xfrm>
        </p:spPr>
        <p:txBody>
          <a:bodyPr/>
          <a:lstStyle/>
          <a:p>
            <a:pPr marL="457200" lvl="1" indent="0">
              <a:buNone/>
            </a:pPr>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sz="2000" b="1" dirty="0">
                <a:solidFill>
                  <a:srgbClr val="000000"/>
                </a:solidFill>
                <a:latin typeface="Courier New" panose="02070309020205020404" pitchFamily="49" charset="0"/>
              </a:rPr>
              <a:t>wait()</a:t>
            </a:r>
            <a:r>
              <a:rPr lang="en-US" altLang="en-US" dirty="0"/>
              <a:t>system call</a:t>
            </a:r>
            <a:r>
              <a:rPr lang="en-US" altLang="en-US" b="1" dirty="0">
                <a:solidFill>
                  <a:srgbClr val="000000"/>
                </a:solidFill>
                <a:latin typeface="Courier New" panose="02070309020205020404" pitchFamily="49" charset="0"/>
              </a:rPr>
              <a:t>. </a:t>
            </a:r>
            <a:r>
              <a:rPr lang="en-US" altLang="en-US" dirty="0"/>
              <a:t>The call returns status information and the pid of the terminated process</a:t>
            </a: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pid = wait(&amp;status); </a:t>
            </a:r>
          </a:p>
          <a:p>
            <a:r>
              <a:rPr lang="en-US" altLang="en-US" dirty="0"/>
              <a:t>If no parent waiting (did not invoke </a:t>
            </a:r>
            <a:r>
              <a:rPr lang="en-US" altLang="en-US" sz="2000" b="1" dirty="0">
                <a:solidFill>
                  <a:srgbClr val="000000"/>
                </a:solidFill>
                <a:latin typeface="Courier New" panose="02070309020205020404" pitchFamily="49" charset="0"/>
              </a:rPr>
              <a:t>wait()</a:t>
            </a:r>
            <a:r>
              <a:rPr lang="en-US" altLang="en-US" dirty="0"/>
              <a:t>) process is a </a:t>
            </a:r>
            <a:r>
              <a:rPr lang="en-US" altLang="en-US" b="1" dirty="0">
                <a:solidFill>
                  <a:srgbClr val="006699"/>
                </a:solidFill>
                <a:latin typeface="+mj-lt"/>
              </a:rPr>
              <a:t>zombie</a:t>
            </a:r>
          </a:p>
          <a:p>
            <a:r>
              <a:rPr lang="en-US" altLang="en-US" dirty="0"/>
              <a:t>If parent terminated without invoking</a:t>
            </a:r>
            <a:r>
              <a:rPr lang="en-US" altLang="en-US" b="1" dirty="0">
                <a:solidFill>
                  <a:srgbClr val="000000"/>
                </a:solidFill>
                <a:latin typeface="Courier New" panose="02070309020205020404" pitchFamily="49" charset="0"/>
              </a:rPr>
              <a:t> </a:t>
            </a:r>
            <a:r>
              <a:rPr lang="en-US" altLang="en-US" sz="2000" b="1" dirty="0">
                <a:solidFill>
                  <a:srgbClr val="000000"/>
                </a:solidFill>
                <a:latin typeface="Courier New" panose="02070309020205020404" pitchFamily="49" charset="0"/>
              </a:rPr>
              <a:t>wait()</a:t>
            </a:r>
            <a:r>
              <a:rPr lang="en-US" altLang="en-US" dirty="0"/>
              <a:t>, process is an </a:t>
            </a:r>
            <a:r>
              <a:rPr lang="en-US" altLang="en-US" b="1" dirty="0">
                <a:solidFill>
                  <a:srgbClr val="006699"/>
                </a:solidFill>
                <a:latin typeface="+mj-lt"/>
              </a:rPr>
              <a:t>orphan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CF9DC54-118C-447A-A3AB-7C2E989968AC}"/>
              </a:ext>
            </a:extLst>
          </p:cNvPr>
          <p:cNvSpPr>
            <a:spLocks noGrp="1" noChangeArrowheads="1"/>
          </p:cNvSpPr>
          <p:nvPr>
            <p:ph type="title"/>
          </p:nvPr>
        </p:nvSpPr>
        <p:spPr>
          <a:xfrm>
            <a:off x="1455123" y="119918"/>
            <a:ext cx="7743825" cy="576263"/>
          </a:xfrm>
        </p:spPr>
        <p:txBody>
          <a:bodyPr/>
          <a:lstStyle/>
          <a:p>
            <a:r>
              <a:rPr lang="en-US" altLang="en-US" sz="3000" dirty="0"/>
              <a:t>Android Process Importance Hierarchy</a:t>
            </a:r>
          </a:p>
        </p:txBody>
      </p:sp>
      <p:sp>
        <p:nvSpPr>
          <p:cNvPr id="56323" name="Content Placeholder 2">
            <a:extLst>
              <a:ext uri="{FF2B5EF4-FFF2-40B4-BE49-F238E27FC236}">
                <a16:creationId xmlns:a16="http://schemas.microsoft.com/office/drawing/2014/main" id="{8675C949-6A9A-4638-902C-843874920EE2}"/>
              </a:ext>
            </a:extLst>
          </p:cNvPr>
          <p:cNvSpPr>
            <a:spLocks noGrp="1" noChangeArrowheads="1"/>
          </p:cNvSpPr>
          <p:nvPr>
            <p:ph idx="1"/>
          </p:nvPr>
        </p:nvSpPr>
        <p:spPr>
          <a:xfrm>
            <a:off x="819150" y="1100968"/>
            <a:ext cx="7743825" cy="4530725"/>
          </a:xfrm>
        </p:spPr>
        <p:txBody>
          <a:bodyPr/>
          <a:lstStyle/>
          <a:p>
            <a:r>
              <a:rPr lang="en-US" altLang="en-US" dirty="0"/>
              <a:t>Mobile operating systems often have to terminate processes to reclaim system resources such as memory. From </a:t>
            </a:r>
            <a:r>
              <a:rPr lang="en-US" altLang="en-US" b="1" dirty="0"/>
              <a:t>most</a:t>
            </a:r>
            <a:r>
              <a:rPr lang="en-US" altLang="en-US" dirty="0"/>
              <a:t> to </a:t>
            </a:r>
            <a:r>
              <a:rPr lang="en-US" altLang="en-US" b="1" dirty="0"/>
              <a:t>least</a:t>
            </a:r>
            <a:r>
              <a:rPr lang="en-US" altLang="en-US" dirty="0"/>
              <a:t> important:</a:t>
            </a:r>
          </a:p>
          <a:p>
            <a:pPr lvl="1"/>
            <a:r>
              <a:rPr lang="en-US" altLang="en-US" dirty="0"/>
              <a:t>Foreground process</a:t>
            </a:r>
          </a:p>
          <a:p>
            <a:pPr lvl="1"/>
            <a:r>
              <a:rPr lang="en-US" altLang="en-US" dirty="0"/>
              <a:t>Visible process</a:t>
            </a:r>
          </a:p>
          <a:p>
            <a:pPr lvl="1"/>
            <a:r>
              <a:rPr lang="en-US" altLang="en-US" dirty="0"/>
              <a:t>Service process</a:t>
            </a:r>
          </a:p>
          <a:p>
            <a:pPr lvl="1"/>
            <a:r>
              <a:rPr lang="en-US" altLang="en-US" dirty="0"/>
              <a:t>Background process</a:t>
            </a:r>
          </a:p>
          <a:p>
            <a:pPr lvl="1"/>
            <a:r>
              <a:rPr lang="en-US" altLang="en-US" dirty="0"/>
              <a:t>Empty process</a:t>
            </a:r>
          </a:p>
          <a:p>
            <a:r>
              <a:rPr lang="en-US" altLang="en-US" dirty="0"/>
              <a:t>Android will begin terminating processes that are least important.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en-US" altLang="en-US" sz="2800" dirty="0" err="1"/>
              <a:t>Multiprocess</a:t>
            </a:r>
            <a:r>
              <a:rPr lang="en-US" altLang="en-US" sz="2800" dirty="0"/>
              <a:t> Architecture – Chrome Browser</a:t>
            </a:r>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815975" y="1073426"/>
            <a:ext cx="7805738" cy="4478752"/>
          </a:xfrm>
        </p:spPr>
        <p:txBody>
          <a:bodyPr/>
          <a:lstStyle/>
          <a:p>
            <a:r>
              <a:rPr lang="en-US" altLang="en-US" dirty="0"/>
              <a:t>Many web browsers ran as single process (some still do)</a:t>
            </a:r>
          </a:p>
          <a:p>
            <a:pPr lvl="1"/>
            <a:r>
              <a:rPr lang="en-US" altLang="en-US" dirty="0"/>
              <a:t>If one web site causes trouble, entire browser can hang or crash</a:t>
            </a:r>
          </a:p>
          <a:p>
            <a:r>
              <a:rPr lang="en-US" altLang="en-US" dirty="0"/>
              <a:t>Google Chrome Browser is </a:t>
            </a:r>
            <a:r>
              <a:rPr lang="en-US" altLang="en-US" dirty="0" err="1"/>
              <a:t>multiprocess</a:t>
            </a:r>
            <a:r>
              <a:rPr lang="en-US" altLang="en-US" dirty="0"/>
              <a:t> with 3 different types of processes: </a:t>
            </a:r>
          </a:p>
          <a:p>
            <a:pPr lvl="1"/>
            <a:r>
              <a:rPr lang="en-US" altLang="en-US" b="1" dirty="0">
                <a:solidFill>
                  <a:srgbClr val="006699"/>
                </a:solidFill>
                <a:latin typeface="+mj-lt"/>
              </a:rPr>
              <a:t>Browser</a:t>
            </a:r>
            <a:r>
              <a:rPr lang="en-US" altLang="en-US" dirty="0"/>
              <a:t> process manages user interface, disk and network I/O</a:t>
            </a:r>
          </a:p>
          <a:p>
            <a:pPr lvl="1"/>
            <a:r>
              <a:rPr lang="en-US" altLang="en-US" b="1" dirty="0">
                <a:solidFill>
                  <a:srgbClr val="006699"/>
                </a:solidFill>
                <a:latin typeface="+mj-lt"/>
              </a:rPr>
              <a:t>Renderer</a:t>
            </a:r>
            <a:r>
              <a:rPr lang="en-US" altLang="en-US" dirty="0"/>
              <a:t> process renders web pages, deals with HTML, </a:t>
            </a:r>
            <a:r>
              <a:rPr lang="en-US" altLang="en-US" dirty="0" err="1"/>
              <a:t>Javascript</a:t>
            </a:r>
            <a:r>
              <a:rPr lang="en-US" altLang="en-US" dirty="0"/>
              <a:t>. A new renderer created for each website opened</a:t>
            </a:r>
          </a:p>
          <a:p>
            <a:pPr lvl="2"/>
            <a:r>
              <a:rPr lang="en-US" altLang="en-US" dirty="0"/>
              <a:t>Runs in </a:t>
            </a:r>
            <a:r>
              <a:rPr lang="en-US" altLang="en-US" b="1" dirty="0">
                <a:solidFill>
                  <a:srgbClr val="006699"/>
                </a:solidFill>
                <a:latin typeface="+mj-lt"/>
              </a:rPr>
              <a:t>sandbox</a:t>
            </a:r>
            <a:r>
              <a:rPr lang="en-US" altLang="en-US" dirty="0"/>
              <a:t> restricting disk and network I/O, minimizing effect of security exploits</a:t>
            </a:r>
          </a:p>
          <a:p>
            <a:pPr lvl="1"/>
            <a:r>
              <a:rPr lang="en-US" altLang="en-US" b="1" dirty="0">
                <a:solidFill>
                  <a:srgbClr val="006699"/>
                </a:solidFill>
                <a:latin typeface="+mj-lt"/>
              </a:rPr>
              <a:t>Plug-in</a:t>
            </a:r>
            <a:r>
              <a:rPr lang="en-US" altLang="en-US" b="1" dirty="0">
                <a:solidFill>
                  <a:srgbClr val="3366FF"/>
                </a:solidFill>
              </a:rPr>
              <a:t> </a:t>
            </a:r>
            <a:r>
              <a:rPr lang="en-US" altLang="en-US" dirty="0"/>
              <a:t>process for each type of plug-in</a:t>
            </a:r>
          </a:p>
          <a:p>
            <a:pPr lvl="1"/>
            <a:endParaRPr lang="en-US" altLang="en-US" dirty="0"/>
          </a:p>
          <a:p>
            <a:pPr lvl="1"/>
            <a:endParaRPr lang="en-US" altLang="en-US" dirty="0"/>
          </a:p>
          <a:p>
            <a:pPr lvl="1"/>
            <a:endParaRPr lang="en-US" altLang="en-US" dirty="0"/>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7949" y="4591123"/>
            <a:ext cx="62785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801688" y="1149350"/>
            <a:ext cx="7791450" cy="3822700"/>
          </a:xfrm>
        </p:spPr>
        <p:txBody>
          <a:bodyPr/>
          <a:lstStyle/>
          <a:p>
            <a:r>
              <a:rPr lang="en-US" altLang="en-US" dirty="0"/>
              <a:t>Process Concept</a:t>
            </a:r>
          </a:p>
          <a:p>
            <a:r>
              <a:rPr lang="en-US" altLang="en-US" dirty="0"/>
              <a:t>Process Scheduling</a:t>
            </a:r>
          </a:p>
          <a:p>
            <a:r>
              <a:rPr lang="en-US" altLang="en-US" dirty="0"/>
              <a:t>Operations on Processes</a:t>
            </a:r>
          </a:p>
          <a:p>
            <a:r>
              <a:rPr lang="en-US" altLang="en-US" dirty="0"/>
              <a:t>Interprocess Communication</a:t>
            </a:r>
          </a:p>
          <a:p>
            <a:r>
              <a:rPr lang="en-US" altLang="en-US" dirty="0"/>
              <a:t>IPC in Shared-Memory Systems</a:t>
            </a:r>
          </a:p>
          <a:p>
            <a:r>
              <a:rPr lang="en-US" altLang="en-US" dirty="0"/>
              <a:t>IPC in Message-Passing Systems</a:t>
            </a:r>
          </a:p>
          <a:p>
            <a:r>
              <a:rPr lang="en-US" altLang="en-US" dirty="0"/>
              <a:t>Examples of IPC Systems</a:t>
            </a:r>
          </a:p>
          <a:p>
            <a:r>
              <a:rPr lang="en-US" altLang="en-US" dirty="0"/>
              <a:t>Communication in Client-Server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en-US" altLang="en-US" dirty="0"/>
              <a:t>Interprocess Communication</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811213" y="1154113"/>
            <a:ext cx="7675562" cy="4530725"/>
          </a:xfrm>
        </p:spPr>
        <p:txBody>
          <a:bodyPr/>
          <a:lstStyle/>
          <a:p>
            <a:r>
              <a:rPr lang="en-US" altLang="en-US" dirty="0"/>
              <a:t>Processes within a system may be </a:t>
            </a:r>
            <a:r>
              <a:rPr lang="en-US" altLang="en-US" b="1" i="1" dirty="0"/>
              <a:t>independent</a:t>
            </a:r>
            <a:r>
              <a:rPr lang="en-US" altLang="en-US" b="1" dirty="0"/>
              <a:t> </a:t>
            </a:r>
            <a:r>
              <a:rPr lang="en-US" altLang="en-US" dirty="0"/>
              <a:t>or </a:t>
            </a:r>
            <a:r>
              <a:rPr lang="en-US" altLang="en-US" b="1" i="1" dirty="0"/>
              <a:t>cooperating</a:t>
            </a:r>
          </a:p>
          <a:p>
            <a:r>
              <a:rPr lang="en-US" altLang="en-US" dirty="0"/>
              <a:t>Cooperating process can affect or be affected by other processes, including sharing data</a:t>
            </a:r>
          </a:p>
          <a:p>
            <a:r>
              <a:rPr lang="en-US" altLang="en-US" dirty="0"/>
              <a:t>Reasons for cooperating processes:</a:t>
            </a:r>
          </a:p>
          <a:p>
            <a:pPr lvl="1"/>
            <a:r>
              <a:rPr lang="en-US" altLang="en-US" dirty="0"/>
              <a:t>Information sharing</a:t>
            </a:r>
          </a:p>
          <a:p>
            <a:pPr lvl="1"/>
            <a:r>
              <a:rPr lang="en-US" altLang="en-US" dirty="0"/>
              <a:t>Computation speedup</a:t>
            </a:r>
          </a:p>
          <a:p>
            <a:pPr lvl="1"/>
            <a:r>
              <a:rPr lang="en-US" altLang="en-US" dirty="0"/>
              <a:t>Modularity</a:t>
            </a:r>
          </a:p>
          <a:p>
            <a:pPr lvl="1"/>
            <a:r>
              <a:rPr lang="en-US" altLang="en-US" dirty="0"/>
              <a:t>Convenience	</a:t>
            </a:r>
          </a:p>
          <a:p>
            <a:r>
              <a:rPr lang="en-US" altLang="en-US" dirty="0"/>
              <a:t>Cooperating processes need </a:t>
            </a:r>
            <a:r>
              <a:rPr lang="en-US" altLang="en-US" b="1" dirty="0">
                <a:solidFill>
                  <a:srgbClr val="006699"/>
                </a:solidFill>
                <a:latin typeface="+mj-lt"/>
              </a:rPr>
              <a:t>interprocess</a:t>
            </a:r>
            <a:r>
              <a:rPr lang="en-US" altLang="en-US" b="1" dirty="0">
                <a:solidFill>
                  <a:srgbClr val="3366FF"/>
                </a:solidFill>
              </a:rPr>
              <a:t> </a:t>
            </a:r>
            <a:r>
              <a:rPr lang="en-US" altLang="en-US" b="1" dirty="0">
                <a:solidFill>
                  <a:srgbClr val="006699"/>
                </a:solidFill>
                <a:latin typeface="+mj-lt"/>
              </a:rPr>
              <a:t>communication</a:t>
            </a:r>
            <a:r>
              <a:rPr lang="en-US" altLang="en-US" b="1" dirty="0">
                <a:solidFill>
                  <a:srgbClr val="3366FF"/>
                </a:solidFill>
              </a:rPr>
              <a:t> </a:t>
            </a:r>
            <a:r>
              <a:rPr lang="en-US" altLang="en-US" dirty="0"/>
              <a:t>(</a:t>
            </a:r>
            <a:r>
              <a:rPr lang="en-US" altLang="en-US" b="1" dirty="0">
                <a:solidFill>
                  <a:srgbClr val="006699"/>
                </a:solidFill>
                <a:latin typeface="+mj-lt"/>
              </a:rPr>
              <a:t>IPC</a:t>
            </a:r>
            <a:r>
              <a:rPr lang="en-US" altLang="en-US" dirty="0"/>
              <a:t>)</a:t>
            </a:r>
          </a:p>
          <a:p>
            <a:r>
              <a:rPr lang="en-US" altLang="en-US" dirty="0"/>
              <a:t>Two models of IPC</a:t>
            </a:r>
          </a:p>
          <a:p>
            <a:pPr lvl="1"/>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memory</a:t>
            </a:r>
          </a:p>
          <a:p>
            <a:pPr lvl="1"/>
            <a:r>
              <a:rPr lang="en-US" altLang="en-US" b="1" dirty="0">
                <a:solidFill>
                  <a:srgbClr val="006699"/>
                </a:solidFill>
                <a:latin typeface="+mj-lt"/>
              </a:rPr>
              <a:t>Message passing</a:t>
            </a:r>
          </a:p>
          <a:p>
            <a:pPr lvl="1"/>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en-US" altLang="en-US"/>
              <a:t>Communications Models </a:t>
            </a:r>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solidFill>
                  <a:srgbClr val="000000"/>
                </a:solidFill>
                <a:latin typeface="Arial" panose="020B0604020202020204" pitchFamily="34" charset="0"/>
              </a:rPr>
              <a:t>(a) Shared memory.  		(b) Message passing. </a:t>
            </a:r>
            <a:r>
              <a:rPr kumimoji="0" lang="en-US" altLang="en-US">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006699"/>
                </a:solidFill>
                <a:latin typeface="+mj-lt"/>
              </a:rPr>
              <a:t>unbounded-buffer</a:t>
            </a:r>
            <a:r>
              <a:rPr lang="en-US" altLang="en-US" b="1" dirty="0">
                <a:solidFill>
                  <a:srgbClr val="3366FF"/>
                </a:solidFill>
              </a:rPr>
              <a:t>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006699"/>
                </a:solidFill>
                <a:latin typeface="+mj-lt"/>
              </a:rPr>
              <a:t>bounded-buffer</a:t>
            </a:r>
            <a:r>
              <a:rPr lang="en-US" altLang="en-US" b="1" dirty="0">
                <a:solidFill>
                  <a:srgbClr val="3366FF"/>
                </a:solidFill>
              </a:rPr>
              <a:t>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126198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Shared Memory</a:t>
            </a:r>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833438" y="1233488"/>
            <a:ext cx="7239751" cy="4385259"/>
          </a:xfrm>
        </p:spPr>
        <p:txBody>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control of the users processes 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pPr>
            <a:r>
              <a:rPr lang="en-US" altLang="en-US" dirty="0"/>
              <a:t>Synchronization is discussed in great details in Chapters 6 &amp; 7.</a:t>
            </a:r>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en-US" altLang="en-US" sz="2800" dirty="0"/>
              <a:t>Bounded-Buffer – Shared-Memory Solution</a:t>
            </a:r>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a:t>Shared data</a:t>
            </a:r>
          </a:p>
          <a:p>
            <a:pPr marL="1598613" lvl="3">
              <a:buFontTx/>
              <a:buNone/>
            </a:pPr>
            <a:r>
              <a:rPr lang="en-US" altLang="en-US" b="1">
                <a:latin typeface="Courier New" panose="02070309020205020404" pitchFamily="49" charset="0"/>
              </a:rPr>
              <a:t>#define BUFFER_SIZE 10</a:t>
            </a:r>
          </a:p>
          <a:p>
            <a:pPr marL="1598613" lvl="3">
              <a:buFontTx/>
              <a:buNone/>
            </a:pPr>
            <a:r>
              <a:rPr lang="en-US" altLang="en-US" b="1">
                <a:latin typeface="Courier New" panose="02070309020205020404" pitchFamily="49" charset="0"/>
              </a:rPr>
              <a:t>typedef struct {</a:t>
            </a:r>
          </a:p>
          <a:p>
            <a:pPr marL="1598613" lvl="3">
              <a:buFontTx/>
              <a:buNone/>
            </a:pPr>
            <a:r>
              <a:rPr lang="en-US" altLang="en-US" b="1">
                <a:latin typeface="Courier New" panose="02070309020205020404" pitchFamily="49" charset="0"/>
              </a:rPr>
              <a:t>	. . .</a:t>
            </a:r>
          </a:p>
          <a:p>
            <a:pPr marL="1598613" lvl="3">
              <a:buFontTx/>
              <a:buNone/>
            </a:pPr>
            <a:r>
              <a:rPr lang="en-US" altLang="en-US" b="1">
                <a:latin typeface="Courier New" panose="02070309020205020404" pitchFamily="49" charset="0"/>
              </a:rPr>
              <a:t>} item;</a:t>
            </a:r>
          </a:p>
          <a:p>
            <a:pPr marL="1598613" lvl="3">
              <a:buFontTx/>
              <a:buNone/>
            </a:pPr>
            <a:endParaRPr lang="en-US" altLang="en-US" b="1">
              <a:latin typeface="Courier New" panose="02070309020205020404" pitchFamily="49" charset="0"/>
            </a:endParaRPr>
          </a:p>
          <a:p>
            <a:pPr marL="1598613" lvl="3">
              <a:buFontTx/>
              <a:buNone/>
            </a:pPr>
            <a:r>
              <a:rPr lang="en-US" altLang="en-US" b="1">
                <a:latin typeface="Courier New" panose="02070309020205020404" pitchFamily="49" charset="0"/>
              </a:rPr>
              <a:t>item buffer[BUFFER_SIZE];</a:t>
            </a:r>
          </a:p>
          <a:p>
            <a:pPr marL="1598613" lvl="3">
              <a:buFontTx/>
              <a:buNone/>
            </a:pPr>
            <a:r>
              <a:rPr lang="en-US" altLang="en-US" b="1">
                <a:latin typeface="Courier New" panose="02070309020205020404" pitchFamily="49" charset="0"/>
              </a:rPr>
              <a:t>int in = 0;</a:t>
            </a:r>
          </a:p>
          <a:p>
            <a:pPr marL="1598613" lvl="3">
              <a:buFontTx/>
              <a:buNone/>
            </a:pPr>
            <a:r>
              <a:rPr lang="en-US" altLang="en-US" b="1">
                <a:latin typeface="Courier New" panose="02070309020205020404" pitchFamily="49" charset="0"/>
              </a:rPr>
              <a:t>int out = 0;</a:t>
            </a:r>
          </a:p>
          <a:p>
            <a:pPr marL="1598613" lvl="3">
              <a:buFontTx/>
              <a:buNone/>
            </a:pPr>
            <a:endParaRPr lang="en-US" altLang="en-US"/>
          </a:p>
          <a:p>
            <a:r>
              <a:rPr lang="en-US" altLang="en-US"/>
              <a:t>Solution is correct, but can only use </a:t>
            </a:r>
            <a:r>
              <a:rPr lang="en-US" altLang="en-US" b="1">
                <a:latin typeface="Courier New" panose="02070309020205020404" pitchFamily="49" charset="0"/>
              </a:rPr>
              <a:t>BUFFER_SIZE-1</a:t>
            </a:r>
            <a:r>
              <a:rPr lang="en-US" altLang="en-US"/>
              <a:t> elements</a:t>
            </a:r>
          </a:p>
          <a:p>
            <a:pPr marL="1598613" lvl="3">
              <a:buFontTx/>
              <a:buNone/>
            </a:pPr>
            <a:endParaRPr lang="en-US" altLang="en-US" sz="20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1603375" y="1014413"/>
            <a:ext cx="6940550" cy="4483100"/>
          </a:xfrm>
        </p:spPr>
        <p:txBody>
          <a:bodyPr/>
          <a:lstStyle/>
          <a:p>
            <a:pPr>
              <a:buFont typeface="Monotype Sorts" pitchFamily="-84" charset="2"/>
              <a:buNone/>
            </a:pPr>
            <a:endParaRPr lang="en-US" altLang="en-US" sz="1600">
              <a:latin typeface="Monaco"/>
            </a:endParaRPr>
          </a:p>
          <a:p>
            <a:pPr>
              <a:buFont typeface="Monotype Sorts" pitchFamily="-84" charset="2"/>
              <a:buNone/>
            </a:pPr>
            <a:r>
              <a:rPr lang="en-US" altLang="en-US" sz="1600" b="1">
                <a:latin typeface="Courier New" panose="02070309020205020404" pitchFamily="49" charset="0"/>
              </a:rPr>
              <a:t>item next_produced; </a:t>
            </a:r>
            <a:br>
              <a:rPr lang="en-US" altLang="en-US" sz="1600" b="1">
                <a:latin typeface="Courier New" panose="02070309020205020404" pitchFamily="49" charset="0"/>
              </a:rPr>
            </a:br>
            <a:endParaRPr lang="en-US" altLang="en-US" sz="1600" b="1">
              <a:latin typeface="Courier New" panose="02070309020205020404" pitchFamily="49" charset="0"/>
            </a:endParaRPr>
          </a:p>
          <a:p>
            <a:pPr>
              <a:buFont typeface="Monotype Sorts" pitchFamily="-84" charset="2"/>
              <a:buNone/>
            </a:pPr>
            <a:r>
              <a:rPr lang="en-US" altLang="en-US" sz="1600" b="1">
                <a:latin typeface="Courier New" panose="02070309020205020404" pitchFamily="49" charset="0"/>
              </a:rPr>
              <a:t>while (true) { </a:t>
            </a:r>
          </a:p>
          <a:p>
            <a:pPr>
              <a:buFont typeface="Monotype Sorts" pitchFamily="-84" charset="2"/>
              <a:buNone/>
            </a:pPr>
            <a:r>
              <a:rPr lang="en-US" altLang="en-US" sz="1600" b="1">
                <a:latin typeface="Courier New" panose="02070309020205020404" pitchFamily="49" charset="0"/>
              </a:rPr>
              <a:t>	/* produce an item in next produced */ </a:t>
            </a:r>
          </a:p>
          <a:p>
            <a:pPr>
              <a:buFont typeface="Monotype Sorts" pitchFamily="-84" charset="2"/>
              <a:buNone/>
            </a:pPr>
            <a:r>
              <a:rPr lang="en-US" altLang="en-US" sz="1600" b="1">
                <a:latin typeface="Courier New" panose="02070309020205020404" pitchFamily="49" charset="0"/>
              </a:rPr>
              <a:t>	while (((in + 1) % BUFFER_SIZE) == out) </a:t>
            </a:r>
          </a:p>
          <a:p>
            <a:pPr>
              <a:buFont typeface="Monotype Sorts" pitchFamily="-84" charset="2"/>
              <a:buNone/>
            </a:pPr>
            <a:r>
              <a:rPr lang="en-US" altLang="en-US" sz="1600" b="1">
                <a:latin typeface="Courier New" panose="02070309020205020404" pitchFamily="49" charset="0"/>
              </a:rPr>
              <a:t>		; /* do nothing */ </a:t>
            </a:r>
          </a:p>
          <a:p>
            <a:pPr>
              <a:buFont typeface="Monotype Sorts" pitchFamily="-84" charset="2"/>
              <a:buNone/>
            </a:pPr>
            <a:r>
              <a:rPr lang="en-US" altLang="en-US" sz="1600" b="1">
                <a:latin typeface="Courier New" panose="02070309020205020404" pitchFamily="49" charset="0"/>
              </a:rPr>
              <a:t>	buffer[in] = next_produced; </a:t>
            </a:r>
          </a:p>
          <a:p>
            <a:pPr>
              <a:buFont typeface="Monotype Sorts" pitchFamily="-84" charset="2"/>
              <a:buNone/>
            </a:pPr>
            <a:r>
              <a:rPr lang="en-US" altLang="en-US" sz="1600" b="1">
                <a:latin typeface="Courier New" panose="02070309020205020404" pitchFamily="49" charset="0"/>
              </a:rPr>
              <a:t>	in = (in + 1) % BUFFER_SIZE; </a:t>
            </a:r>
          </a:p>
          <a:p>
            <a:pPr>
              <a:buFont typeface="Monotype Sorts" pitchFamily="-84" charset="2"/>
              <a:buNone/>
            </a:pPr>
            <a:r>
              <a:rPr lang="en-US" altLang="en-US" sz="1600" b="1">
                <a:latin typeface="Courier New" panose="02070309020205020404" pitchFamily="49" charset="0"/>
              </a:rPr>
              <a:t>}</a:t>
            </a:r>
            <a:r>
              <a:rPr lang="en-US" altLang="en-US" sz="1600">
                <a:latin typeface="Courier New" panose="02070309020205020404" pitchFamily="49" charset="0"/>
              </a:rPr>
              <a:t> </a:t>
            </a:r>
          </a:p>
          <a:p>
            <a:pPr>
              <a:buFont typeface="Monotype Sorts" pitchFamily="-84" charset="2"/>
              <a:buNone/>
            </a:pPr>
            <a:endParaRPr lang="en-US" altLang="en-US" sz="2000">
              <a:latin typeface="Monaco"/>
            </a:endParaRPr>
          </a:p>
          <a:p>
            <a:pPr>
              <a:buFont typeface="Monotype Sorts" pitchFamily="-84" charset="2"/>
              <a:buNone/>
            </a:pPr>
            <a:endParaRPr lang="en-US" altLang="en-US" sz="2000"/>
          </a:p>
          <a:p>
            <a:pPr>
              <a:buFont typeface="Monotype Sorts" pitchFamily="-84" charset="2"/>
              <a:buNone/>
            </a:pPr>
            <a:r>
              <a:rPr lang="en-US" altLang="en-US" sz="1400"/>
              <a:t>	</a:t>
            </a:r>
          </a:p>
          <a:p>
            <a:pPr marL="7167563" lvl="4">
              <a:buFontTx/>
              <a:buNone/>
            </a:pPr>
            <a:endParaRPr lang="en-US" altLang="en-US"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1649413" y="1219200"/>
            <a:ext cx="6894512" cy="4411663"/>
          </a:xfrm>
        </p:spPr>
        <p:txBody>
          <a:bodyPr/>
          <a:lstStyle/>
          <a:p>
            <a:pPr marL="0" indent="0">
              <a:buFont typeface="Monotype Sorts" pitchFamily="-84" charset="2"/>
              <a:buNone/>
            </a:pPr>
            <a:r>
              <a:rPr lang="en-US" altLang="en-US" sz="1600" b="1">
                <a:latin typeface="Courier New" panose="02070309020205020404" pitchFamily="49" charset="0"/>
              </a:rPr>
              <a:t>item next_consumed; </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rPr>
              <a:t>while (true) {</a:t>
            </a:r>
            <a:br>
              <a:rPr lang="en-US" altLang="en-US" sz="1600" b="1">
                <a:latin typeface="Courier New" panose="02070309020205020404" pitchFamily="49" charset="0"/>
              </a:rPr>
            </a:br>
            <a:r>
              <a:rPr lang="en-US" altLang="en-US" sz="1600" b="1">
                <a:latin typeface="Courier New" panose="02070309020205020404" pitchFamily="49" charset="0"/>
              </a:rPr>
              <a:t>	while (in == out) </a:t>
            </a:r>
          </a:p>
          <a:p>
            <a:pPr marL="0" indent="0">
              <a:buFont typeface="Monotype Sorts" pitchFamily="-84" charset="2"/>
              <a:buNone/>
            </a:pPr>
            <a:r>
              <a:rPr lang="en-US" altLang="en-US" sz="1600" b="1">
                <a:latin typeface="Courier New" panose="02070309020205020404" pitchFamily="49" charset="0"/>
              </a:rPr>
              <a:t>		; /* do nothing */</a:t>
            </a:r>
            <a:br>
              <a:rPr lang="en-US" altLang="en-US" sz="1600" b="1">
                <a:latin typeface="Courier New" panose="02070309020205020404" pitchFamily="49" charset="0"/>
              </a:rPr>
            </a:br>
            <a:r>
              <a:rPr lang="en-US" altLang="en-US" sz="1600" b="1">
                <a:latin typeface="Courier New" panose="02070309020205020404" pitchFamily="49" charset="0"/>
              </a:rPr>
              <a:t>	next_consumed = buffer[out]; </a:t>
            </a:r>
          </a:p>
          <a:p>
            <a:pPr marL="0" indent="0">
              <a:buFont typeface="Monotype Sorts" pitchFamily="-84" charset="2"/>
              <a:buNone/>
            </a:pPr>
            <a:r>
              <a:rPr lang="en-US" altLang="en-US" sz="1600" b="1">
                <a:latin typeface="Courier New" panose="02070309020205020404" pitchFamily="49" charset="0"/>
              </a:rPr>
              <a:t>	out = (out + 1) % BUFFER_SIZE;</a:t>
            </a:r>
            <a:br>
              <a:rPr lang="en-US" altLang="en-US" sz="1600" b="1">
                <a:latin typeface="Courier New" panose="02070309020205020404" pitchFamily="49" charset="0"/>
              </a:rPr>
            </a:br>
            <a:endParaRPr lang="en-US" altLang="en-US" sz="1600" b="1">
              <a:latin typeface="Courier New" panose="02070309020205020404" pitchFamily="49" charset="0"/>
            </a:endParaRPr>
          </a:p>
          <a:p>
            <a:pPr marL="0" indent="0">
              <a:buFont typeface="Monotype Sorts" pitchFamily="-84" charset="2"/>
              <a:buNone/>
            </a:pPr>
            <a:r>
              <a:rPr lang="en-US" altLang="en-US" sz="1600" b="1">
                <a:latin typeface="Courier New" panose="02070309020205020404" pitchFamily="49" charset="0"/>
              </a:rPr>
              <a:t>	/* consume the item in next consumed */ </a:t>
            </a:r>
          </a:p>
          <a:p>
            <a:pPr marL="0" indent="0">
              <a:buFont typeface="Monotype Sorts" pitchFamily="-84" charset="2"/>
              <a:buNone/>
            </a:pPr>
            <a:r>
              <a:rPr lang="en-US" altLang="en-US" sz="1600" b="1">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en-US" altLang="en-US" dirty="0"/>
              <a:t>What about Filling all the Buffers?</a:t>
            </a: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838588" y="1144200"/>
            <a:ext cx="7029677" cy="4762529"/>
          </a:xfrm>
        </p:spPr>
        <p:txBody>
          <a:bodyPr/>
          <a:lstStyle/>
          <a:p>
            <a:r>
              <a:rPr lang="en-US" altLang="en-US" dirty="0"/>
              <a:t>Suppose that we wanted to provide a solution to the consumer-producer problem that fills </a:t>
            </a:r>
            <a:r>
              <a:rPr lang="en-US" altLang="en-US" b="1" dirty="0">
                <a:solidFill>
                  <a:srgbClr val="000000"/>
                </a:solidFill>
              </a:rPr>
              <a:t>all</a:t>
            </a:r>
            <a:r>
              <a:rPr lang="en-US" altLang="en-US" dirty="0">
                <a:solidFill>
                  <a:srgbClr val="000000"/>
                </a:solidFill>
              </a:rPr>
              <a:t> </a:t>
            </a:r>
            <a:r>
              <a:rPr lang="en-US" altLang="en-US" dirty="0"/>
              <a:t>the buffers. </a:t>
            </a:r>
          </a:p>
          <a:p>
            <a:r>
              <a:rPr lang="en-US" altLang="en-US" dirty="0"/>
              <a:t>We can do so by having an integer </a:t>
            </a:r>
            <a:r>
              <a:rPr lang="en-US" altLang="en-US" sz="2000" b="1" dirty="0">
                <a:latin typeface="Courier" pitchFamily="-84" charset="0"/>
              </a:rPr>
              <a:t>counter</a:t>
            </a:r>
            <a:r>
              <a:rPr lang="en-US" altLang="en-US" b="1" dirty="0">
                <a:solidFill>
                  <a:srgbClr val="0000FF"/>
                </a:solidFill>
              </a:rPr>
              <a:t> </a:t>
            </a:r>
            <a:r>
              <a:rPr lang="en-US" altLang="en-US" dirty="0"/>
              <a:t>that keeps track of the number of full buffers.  </a:t>
            </a:r>
          </a:p>
          <a:p>
            <a:r>
              <a:rPr lang="en-US" altLang="en-US" dirty="0"/>
              <a:t>Initially, </a:t>
            </a:r>
            <a:r>
              <a:rPr lang="en-US" altLang="en-US" sz="2000" b="1" dirty="0">
                <a:latin typeface="Courier" pitchFamily="-84" charset="0"/>
              </a:rPr>
              <a:t>counter</a:t>
            </a:r>
            <a:r>
              <a:rPr lang="en-US" altLang="en-US" dirty="0">
                <a:latin typeface="Courier" pitchFamily="-84" charset="0"/>
              </a:rPr>
              <a:t> </a:t>
            </a:r>
            <a:r>
              <a:rPr lang="en-US" altLang="en-US" dirty="0"/>
              <a:t>is set to 0. </a:t>
            </a:r>
          </a:p>
          <a:p>
            <a:r>
              <a:rPr lang="en-US" altLang="en-US" dirty="0"/>
              <a:t>The integer </a:t>
            </a:r>
            <a:r>
              <a:rPr lang="en-US" altLang="en-US" sz="2000" b="1" dirty="0">
                <a:latin typeface="Courier" pitchFamily="-84" charset="0"/>
              </a:rPr>
              <a:t>counter</a:t>
            </a:r>
            <a:r>
              <a:rPr lang="en-US" altLang="en-US" dirty="0"/>
              <a:t> is incremented by the producer after it produces a new buffer.</a:t>
            </a:r>
          </a:p>
          <a:p>
            <a:r>
              <a:rPr lang="en-US" altLang="en-US" dirty="0"/>
              <a:t>The integer </a:t>
            </a:r>
            <a:r>
              <a:rPr lang="en-US" altLang="en-US" sz="2000" b="1" dirty="0">
                <a:latin typeface="Courier" pitchFamily="-84" charset="0"/>
              </a:rPr>
              <a:t>counter</a:t>
            </a:r>
            <a:r>
              <a:rPr lang="en-US" altLang="en-US" dirty="0"/>
              <a:t> is and is decremented by the consumer after it consumes a buffer.</a:t>
            </a:r>
          </a:p>
        </p:txBody>
      </p:sp>
    </p:spTree>
    <p:extLst>
      <p:ext uri="{BB962C8B-B14F-4D97-AF65-F5344CB8AC3E}">
        <p14:creationId xmlns:p14="http://schemas.microsoft.com/office/powerpoint/2010/main" val="41892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en-US" altLang="en-US" dirty="0"/>
              <a:t>Producer </a:t>
            </a:r>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1700" dirty="0">
                <a:latin typeface="Courier New" panose="02070309020205020404" pitchFamily="49" charset="0"/>
              </a:rPr>
              <a:t>while (true) {</a:t>
            </a:r>
            <a:br>
              <a:rPr lang="en-US" altLang="en-US" sz="1700" dirty="0">
                <a:latin typeface="Courier New" panose="02070309020205020404" pitchFamily="49" charset="0"/>
              </a:rPr>
            </a:br>
            <a:r>
              <a:rPr lang="en-US" altLang="en-US" sz="1700" dirty="0">
                <a:latin typeface="Courier New" panose="02070309020205020404" pitchFamily="49" charset="0"/>
              </a:rPr>
              <a:t>	/* produce an item in next produced */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while (counter == BUFFER_SIZE)  </a:t>
            </a:r>
          </a:p>
          <a:p>
            <a:pPr marL="0" indent="0">
              <a:buFont typeface="Monotype Sorts" pitchFamily="-84" charset="2"/>
              <a:buNone/>
            </a:pPr>
            <a:r>
              <a:rPr lang="en-US" altLang="en-US" sz="1700" dirty="0">
                <a:latin typeface="Courier New" panose="02070309020205020404" pitchFamily="49" charset="0"/>
              </a:rPr>
              <a:t>		; /* do nothing */ </a:t>
            </a:r>
          </a:p>
          <a:p>
            <a:pPr marL="0" indent="0">
              <a:buFont typeface="Monotype Sorts" pitchFamily="-84" charset="2"/>
              <a:buNone/>
            </a:pPr>
            <a:r>
              <a:rPr lang="en-US" altLang="en-US" sz="1700" dirty="0">
                <a:latin typeface="Courier New" panose="02070309020205020404" pitchFamily="49" charset="0"/>
              </a:rPr>
              <a:t>	buffer[in] = </a:t>
            </a:r>
            <a:r>
              <a:rPr lang="en-US" altLang="en-US" sz="1700" dirty="0" err="1">
                <a:latin typeface="Courier New" panose="02070309020205020404" pitchFamily="49" charset="0"/>
              </a:rPr>
              <a:t>next_produced</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in = (in + 1) % BUFFER_SIZE; </a:t>
            </a:r>
          </a:p>
          <a:p>
            <a:pPr marL="0" indent="0">
              <a:buFont typeface="Monotype Sorts" pitchFamily="-84" charset="2"/>
              <a:buNone/>
            </a:pPr>
            <a:r>
              <a:rPr lang="en-US" altLang="en-US" sz="1700" dirty="0">
                <a:latin typeface="Courier New" panose="02070309020205020404" pitchFamily="49" charset="0"/>
              </a:rPr>
              <a:t>	counter++; </a:t>
            </a:r>
          </a:p>
          <a:p>
            <a:pPr marL="0" indent="0">
              <a:buFont typeface="Monotype Sorts" pitchFamily="-84" charset="2"/>
              <a:buNone/>
            </a:pPr>
            <a:r>
              <a:rPr lang="en-US" altLang="en-US" sz="1700" dirty="0">
                <a:latin typeface="Courier New" panose="020703090202050204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en-US" altLang="en-US" dirty="0"/>
              <a:t>Consumer</a:t>
            </a:r>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6931219" cy="4860925"/>
          </a:xfrm>
        </p:spPr>
        <p:txBody>
          <a:bodyPr/>
          <a:lstStyle/>
          <a:p>
            <a:pPr marL="0" indent="0">
              <a:buFont typeface="Monotype Sorts" pitchFamily="-84" charset="2"/>
              <a:buNone/>
            </a:pPr>
            <a:r>
              <a:rPr lang="en-US" altLang="en-US" sz="1600" dirty="0">
                <a:latin typeface="Courier New" panose="02070309020205020404" pitchFamily="49" charset="0"/>
              </a:rPr>
              <a:t>while (true) {</a:t>
            </a:r>
          </a:p>
          <a:p>
            <a:pPr marL="0" indent="0">
              <a:buFont typeface="Monotype Sorts" pitchFamily="-84" charset="2"/>
              <a:buNone/>
            </a:pPr>
            <a:r>
              <a:rPr lang="en-US" altLang="en-US" sz="1600" dirty="0">
                <a:latin typeface="Courier New" panose="02070309020205020404" pitchFamily="49" charset="0"/>
              </a:rPr>
              <a:t>	while (counter == 0) </a:t>
            </a:r>
          </a:p>
          <a:p>
            <a:pPr marL="0" indent="0">
              <a:buFont typeface="Monotype Sorts" pitchFamily="-84" charset="2"/>
              <a:buNone/>
            </a:pPr>
            <a:r>
              <a:rPr lang="en-US" altLang="en-US" sz="1600" dirty="0">
                <a:latin typeface="Courier New" panose="02070309020205020404" pitchFamily="49" charset="0"/>
              </a:rPr>
              <a:t>		; /* do nothing */ </a:t>
            </a:r>
          </a:p>
          <a:p>
            <a:pPr marL="0" indent="0">
              <a:buFont typeface="Monotype Sorts" pitchFamily="-84" charset="2"/>
              <a:buNone/>
            </a:pPr>
            <a:r>
              <a:rPr lang="en-US" altLang="en-US" sz="1600" dirty="0">
                <a:latin typeface="Courier New" panose="02070309020205020404" pitchFamily="49" charset="0"/>
              </a:rPr>
              <a:t>	</a:t>
            </a:r>
            <a:r>
              <a:rPr lang="en-US" altLang="en-US" sz="1600" dirty="0" err="1">
                <a:latin typeface="Courier New" panose="02070309020205020404" pitchFamily="49" charset="0"/>
              </a:rPr>
              <a:t>next_consumed</a:t>
            </a:r>
            <a:r>
              <a:rPr lang="en-US" altLang="en-US" sz="1600" dirty="0">
                <a:latin typeface="Courier New" panose="02070309020205020404" pitchFamily="49" charset="0"/>
              </a:rPr>
              <a:t> = buffer[out]; </a:t>
            </a:r>
          </a:p>
          <a:p>
            <a:pPr marL="0" indent="0">
              <a:buFont typeface="Monotype Sorts" pitchFamily="-84" charset="2"/>
              <a:buNone/>
            </a:pPr>
            <a:r>
              <a:rPr lang="en-US" altLang="en-US" sz="1600" dirty="0">
                <a:latin typeface="Courier New" panose="02070309020205020404" pitchFamily="49" charset="0"/>
              </a:rPr>
              <a:t>	out = (out + 1) % BUFFER_SIZE; 	</a:t>
            </a:r>
          </a:p>
          <a:p>
            <a:pPr marL="0" indent="0">
              <a:buFont typeface="Monotype Sorts" pitchFamily="-84" charset="2"/>
              <a:buNone/>
            </a:pPr>
            <a:r>
              <a:rPr lang="en-US" altLang="en-US" sz="1600" dirty="0">
                <a:latin typeface="Courier New" panose="02070309020205020404" pitchFamily="49" charset="0"/>
              </a:rPr>
              <a:t>        counter--; </a:t>
            </a:r>
          </a:p>
          <a:p>
            <a:pPr marL="0" indent="0">
              <a:buFont typeface="Monotype Sorts" pitchFamily="-84" charset="2"/>
              <a:buNone/>
            </a:pPr>
            <a:r>
              <a:rPr lang="en-US" altLang="en-US" sz="1600" dirty="0">
                <a:latin typeface="Courier New" panose="02070309020205020404" pitchFamily="49" charset="0"/>
              </a:rPr>
              <a:t>	/* consume the item in next consumed */ </a:t>
            </a:r>
          </a:p>
          <a:p>
            <a:pPr marL="0" indent="0">
              <a:buFont typeface="Monotype Sorts" pitchFamily="-84" charset="2"/>
              <a:buNone/>
            </a:pPr>
            <a:r>
              <a:rPr lang="en-US" altLang="en-US" sz="1600" dirty="0">
                <a:latin typeface="Courier New" panose="020703090202050204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28163CEC-73A6-4E96-880E-3A57C5F4B18D}"/>
              </a:ext>
            </a:extLst>
          </p:cNvPr>
          <p:cNvSpPr>
            <a:spLocks noGrp="1" noChangeArrowheads="1"/>
          </p:cNvSpPr>
          <p:nvPr>
            <p:ph type="title"/>
          </p:nvPr>
        </p:nvSpPr>
        <p:spPr>
          <a:xfrm>
            <a:off x="457200" y="236538"/>
            <a:ext cx="8229600" cy="576262"/>
          </a:xfrm>
        </p:spPr>
        <p:txBody>
          <a:bodyPr/>
          <a:lstStyle/>
          <a:p>
            <a:pPr eaLnBrk="1" hangingPunct="1"/>
            <a:r>
              <a:rPr lang="en-US" altLang="en-US"/>
              <a:t>Objectives</a:t>
            </a:r>
          </a:p>
        </p:txBody>
      </p:sp>
      <p:sp>
        <p:nvSpPr>
          <p:cNvPr id="9219" name="Content Placeholder 2">
            <a:extLst>
              <a:ext uri="{FF2B5EF4-FFF2-40B4-BE49-F238E27FC236}">
                <a16:creationId xmlns:a16="http://schemas.microsoft.com/office/drawing/2014/main" id="{A0DD2938-EA4E-48BC-A833-20DE32AC1BFC}"/>
              </a:ext>
            </a:extLst>
          </p:cNvPr>
          <p:cNvSpPr>
            <a:spLocks noGrp="1" noChangeArrowheads="1"/>
          </p:cNvSpPr>
          <p:nvPr>
            <p:ph idx="1"/>
          </p:nvPr>
        </p:nvSpPr>
        <p:spPr>
          <a:xfrm>
            <a:off x="801688" y="1138238"/>
            <a:ext cx="7745412" cy="4530725"/>
          </a:xfrm>
        </p:spPr>
        <p:txBody>
          <a:bodyPr/>
          <a:lstStyle/>
          <a:p>
            <a:r>
              <a:rPr lang="en-US" altLang="en-US" dirty="0"/>
              <a:t>Identify the separate components of a process and illustrate how they are represented and scheduled in an operating system.</a:t>
            </a:r>
          </a:p>
          <a:p>
            <a:r>
              <a:rPr lang="en-US" altLang="en-US" dirty="0"/>
              <a:t>Describe how processes are created and terminated in an operating system, including developing programs using the appropriate system calls that perform these operations.</a:t>
            </a:r>
          </a:p>
          <a:p>
            <a:r>
              <a:rPr lang="en-US" altLang="en-US" dirty="0"/>
              <a:t>Describe and contrast </a:t>
            </a:r>
            <a:r>
              <a:rPr lang="en-US" altLang="en-US" dirty="0" err="1"/>
              <a:t>interprocess</a:t>
            </a:r>
            <a:r>
              <a:rPr lang="en-US" altLang="en-US" dirty="0"/>
              <a:t> communication using shared memory and message passing.</a:t>
            </a:r>
          </a:p>
          <a:p>
            <a:r>
              <a:rPr lang="en-US" altLang="en-US" dirty="0"/>
              <a:t>Design programs that uses pipes and POSIX shared memory to perform </a:t>
            </a:r>
            <a:r>
              <a:rPr lang="en-US" altLang="en-US" dirty="0" err="1"/>
              <a:t>interprocess</a:t>
            </a:r>
            <a:r>
              <a:rPr lang="en-US" altLang="en-US" dirty="0"/>
              <a:t> communication.</a:t>
            </a:r>
          </a:p>
          <a:p>
            <a:r>
              <a:rPr lang="en-US" altLang="en-US" dirty="0"/>
              <a:t>Describe client-server communication using sockets and remote procedure calls.</a:t>
            </a:r>
          </a:p>
          <a:p>
            <a:r>
              <a:rPr lang="en-US" altLang="en-US" dirty="0"/>
              <a:t>Design kernel modules that interact with the Linux operating system.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en-US" altLang="en-US" dirty="0"/>
              <a:t>Race Condition</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805640" y="1177925"/>
            <a:ext cx="7685216" cy="5173663"/>
          </a:xfrm>
        </p:spPr>
        <p:txBody>
          <a:bodyPr/>
          <a:lstStyle/>
          <a:p>
            <a:pPr>
              <a:lnSpc>
                <a:spcPct val="90000"/>
              </a:lnSpc>
            </a:pPr>
            <a:r>
              <a:rPr lang="en-US" altLang="en-US" b="1" dirty="0">
                <a:solidFill>
                  <a:srgbClr val="000000"/>
                </a:solidFill>
                <a:latin typeface="Courier New" panose="02070309020205020404" pitchFamily="49" charset="0"/>
              </a:rPr>
              <a:t>counter++ </a:t>
            </a:r>
            <a:r>
              <a:rPr lang="en-US" altLang="en-US" sz="1600" dirty="0"/>
              <a:t>could be implemented as</a:t>
            </a:r>
            <a:br>
              <a:rPr lang="en-US" altLang="en-US" sz="1600" dirty="0"/>
            </a:br>
            <a:r>
              <a:rPr lang="en-US" altLang="en-US" sz="1600" dirty="0"/>
              <a:t/>
            </a:r>
            <a:br>
              <a:rPr lang="en-US" altLang="en-US" sz="1600" dirty="0"/>
            </a:br>
            <a:r>
              <a:rPr lang="en-US" altLang="en-US" sz="1600" b="1" dirty="0">
                <a:latin typeface="Courier New" panose="02070309020205020404" pitchFamily="49" charset="0"/>
              </a:rPr>
              <a:t>     </a:t>
            </a:r>
            <a:r>
              <a:rPr lang="en-US" altLang="en-US" sz="1600" b="1" dirty="0">
                <a:solidFill>
                  <a:srgbClr val="0000FF"/>
                </a:solidFill>
                <a:latin typeface="Courier New" panose="02070309020205020404" pitchFamily="49" charset="0"/>
              </a:rPr>
              <a:t>register1 = counter</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register1 = register1 + 1</a:t>
            </a:r>
            <a:br>
              <a:rPr lang="en-US" altLang="en-US" sz="1600" b="1" dirty="0">
                <a:solidFill>
                  <a:srgbClr val="0000FF"/>
                </a:solidFill>
                <a:latin typeface="Courier New" panose="02070309020205020404" pitchFamily="49" charset="0"/>
              </a:rPr>
            </a:br>
            <a:r>
              <a:rPr lang="en-US" altLang="en-US" sz="1600" b="1" dirty="0">
                <a:solidFill>
                  <a:srgbClr val="0000FF"/>
                </a:solidFill>
                <a:latin typeface="Courier New" panose="02070309020205020404" pitchFamily="49" charset="0"/>
              </a:rPr>
              <a:t>     counter = register1</a:t>
            </a:r>
            <a:endParaRPr lang="en-US" altLang="en-US" sz="800" dirty="0">
              <a:solidFill>
                <a:srgbClr val="0000FF"/>
              </a:solidFill>
            </a:endParaRPr>
          </a:p>
          <a:p>
            <a:pPr>
              <a:lnSpc>
                <a:spcPct val="90000"/>
              </a:lnSpc>
            </a:pPr>
            <a:r>
              <a:rPr lang="en-US" altLang="en-US" b="1" dirty="0">
                <a:solidFill>
                  <a:srgbClr val="000000"/>
                </a:solidFill>
                <a:latin typeface="Courier New" panose="02070309020205020404" pitchFamily="49" charset="0"/>
              </a:rPr>
              <a:t>counter--</a:t>
            </a:r>
            <a:r>
              <a:rPr lang="en-US" altLang="en-US" sz="1600" b="1" dirty="0">
                <a:solidFill>
                  <a:schemeClr val="tx2"/>
                </a:solidFill>
                <a:latin typeface="Courier New" panose="02070309020205020404" pitchFamily="49" charset="0"/>
              </a:rPr>
              <a:t> </a:t>
            </a:r>
            <a:r>
              <a:rPr lang="en-US" altLang="en-US" sz="1600" dirty="0"/>
              <a:t>could be implemented as</a:t>
            </a:r>
            <a:br>
              <a:rPr lang="en-US" altLang="en-US" sz="1600" dirty="0"/>
            </a:br>
            <a:r>
              <a:rPr lang="en-US" altLang="en-US" sz="1600" dirty="0"/>
              <a:t/>
            </a:r>
            <a:br>
              <a:rPr lang="en-US" altLang="en-US" sz="1600" dirty="0"/>
            </a:br>
            <a:r>
              <a:rPr lang="en-US" altLang="en-US" sz="1600" b="1" dirty="0">
                <a:latin typeface="Courier New" panose="02070309020205020404" pitchFamily="49" charset="0"/>
              </a:rPr>
              <a:t>     </a:t>
            </a:r>
            <a:r>
              <a:rPr lang="en-US" altLang="en-US" sz="1600" b="1" dirty="0">
                <a:solidFill>
                  <a:schemeClr val="tx2"/>
                </a:solidFill>
                <a:latin typeface="Courier New" panose="02070309020205020404" pitchFamily="49" charset="0"/>
              </a:rPr>
              <a:t>register2 = counter</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register2 = register2 - 1</a:t>
            </a:r>
            <a:br>
              <a:rPr lang="en-US" altLang="en-US" sz="1600" b="1" dirty="0">
                <a:solidFill>
                  <a:schemeClr val="tx2"/>
                </a:solidFill>
                <a:latin typeface="Courier New" panose="02070309020205020404" pitchFamily="49" charset="0"/>
              </a:rPr>
            </a:br>
            <a:r>
              <a:rPr lang="en-US" altLang="en-US" sz="1600"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800" dirty="0">
              <a:solidFill>
                <a:schemeClr val="tx2"/>
              </a:solidFill>
            </a:endParaRPr>
          </a:p>
          <a:p>
            <a:pPr>
              <a:lnSpc>
                <a:spcPct val="90000"/>
              </a:lnSpc>
            </a:pPr>
            <a:r>
              <a:rPr lang="en-US" altLang="en-US" sz="1600" dirty="0"/>
              <a:t>Consider this execution interleaving with </a:t>
            </a:r>
            <a:r>
              <a:rPr lang="ja-JP" altLang="en-US" sz="1600" dirty="0"/>
              <a:t>“</a:t>
            </a:r>
            <a:r>
              <a:rPr lang="en-US" altLang="ja-JP" sz="1600" dirty="0"/>
              <a:t>count = 5</a:t>
            </a:r>
            <a:r>
              <a:rPr lang="ja-JP" altLang="en-US" sz="1600" dirty="0"/>
              <a:t>”</a:t>
            </a:r>
            <a:r>
              <a:rPr lang="en-US" altLang="ja-JP" sz="1600" dirty="0"/>
              <a:t> initially:</a:t>
            </a:r>
          </a:p>
          <a:p>
            <a:pPr lvl="1">
              <a:lnSpc>
                <a:spcPct val="90000"/>
              </a:lnSpc>
              <a:buFont typeface="Monotype Sorts" pitchFamily="-84" charset="2"/>
              <a:buNone/>
            </a:pPr>
            <a:r>
              <a:rPr lang="en-US" altLang="en-US" sz="1600" dirty="0"/>
              <a:t>	S0: producer execute </a:t>
            </a:r>
            <a:r>
              <a:rPr lang="en-US" altLang="en-US" sz="1600" b="1" dirty="0">
                <a:solidFill>
                  <a:srgbClr val="0000FF"/>
                </a:solidFill>
                <a:latin typeface="Courier New" panose="02070309020205020404" pitchFamily="49" charset="0"/>
              </a:rPr>
              <a:t>register1 = counter</a:t>
            </a:r>
            <a:r>
              <a:rPr lang="en-US" altLang="en-US" sz="1600" b="1" dirty="0">
                <a:latin typeface="Courier New" panose="02070309020205020404" pitchFamily="49" charset="0"/>
              </a:rPr>
              <a:t>         </a:t>
            </a:r>
            <a:r>
              <a:rPr lang="en-US" altLang="en-US" sz="1600" dirty="0"/>
              <a:t>{register1 = 5}</a:t>
            </a:r>
            <a:br>
              <a:rPr lang="en-US" altLang="en-US" sz="1600" dirty="0"/>
            </a:br>
            <a:r>
              <a:rPr lang="en-US" altLang="en-US" sz="1600" dirty="0"/>
              <a:t>S1: producer execute </a:t>
            </a:r>
            <a:r>
              <a:rPr lang="en-US" altLang="en-US" sz="1600" b="1" dirty="0">
                <a:solidFill>
                  <a:srgbClr val="0000FF"/>
                </a:solidFill>
                <a:latin typeface="Courier New" panose="02070309020205020404" pitchFamily="49" charset="0"/>
              </a:rPr>
              <a:t>register1 = register1 + 1   </a:t>
            </a:r>
            <a:r>
              <a:rPr lang="en-US" altLang="en-US" sz="1600" dirty="0"/>
              <a:t>{register1 = 6} </a:t>
            </a:r>
            <a:br>
              <a:rPr lang="en-US" altLang="en-US" sz="1600" dirty="0"/>
            </a:br>
            <a:r>
              <a:rPr lang="en-US" altLang="en-US" sz="1600" dirty="0"/>
              <a:t>S2: consumer execute </a:t>
            </a:r>
            <a:r>
              <a:rPr lang="en-US" altLang="en-US" sz="1600" b="1" dirty="0">
                <a:solidFill>
                  <a:schemeClr val="tx2"/>
                </a:solidFill>
                <a:latin typeface="Courier New" panose="02070309020205020404" pitchFamily="49" charset="0"/>
              </a:rPr>
              <a:t>register2 = counter</a:t>
            </a:r>
            <a:r>
              <a:rPr lang="en-US" altLang="en-US" sz="1600" b="1" dirty="0">
                <a:latin typeface="Courier New" panose="02070309020205020404" pitchFamily="49" charset="0"/>
              </a:rPr>
              <a:t>        </a:t>
            </a:r>
            <a:r>
              <a:rPr lang="en-US" altLang="en-US" sz="1600" dirty="0"/>
              <a:t>{register2 = 5} </a:t>
            </a:r>
            <a:br>
              <a:rPr lang="en-US" altLang="en-US" sz="1600" dirty="0"/>
            </a:br>
            <a:r>
              <a:rPr lang="en-US" altLang="en-US" sz="1600" dirty="0"/>
              <a:t>S3: consumer execute </a:t>
            </a:r>
            <a:r>
              <a:rPr lang="en-US" altLang="en-US" sz="1600" b="1" dirty="0">
                <a:solidFill>
                  <a:schemeClr val="tx2"/>
                </a:solidFill>
                <a:latin typeface="Courier New" panose="02070309020205020404" pitchFamily="49" charset="0"/>
              </a:rPr>
              <a:t>register2 = register2 – 1  </a:t>
            </a:r>
            <a:r>
              <a:rPr lang="en-US" altLang="en-US" sz="1600" dirty="0"/>
              <a:t>{register2 = 4} </a:t>
            </a:r>
            <a:br>
              <a:rPr lang="en-US" altLang="en-US" sz="1600" dirty="0"/>
            </a:br>
            <a:r>
              <a:rPr lang="en-US" altLang="en-US" sz="1600" dirty="0"/>
              <a:t>S4: producer execute </a:t>
            </a:r>
            <a:r>
              <a:rPr lang="en-US" altLang="en-US" sz="1600" b="1" dirty="0">
                <a:solidFill>
                  <a:srgbClr val="0000FF"/>
                </a:solidFill>
                <a:latin typeface="Courier New" panose="02070309020205020404" pitchFamily="49" charset="0"/>
              </a:rPr>
              <a:t>counter = register1         </a:t>
            </a:r>
            <a:r>
              <a:rPr lang="en-US" altLang="en-US" sz="1600" dirty="0"/>
              <a:t>{counter = 6 } </a:t>
            </a:r>
            <a:br>
              <a:rPr lang="en-US" altLang="en-US" sz="1600" dirty="0"/>
            </a:br>
            <a:r>
              <a:rPr lang="en-US" altLang="en-US" sz="1600" dirty="0"/>
              <a:t>S5: consumer execute </a:t>
            </a:r>
            <a:r>
              <a:rPr lang="en-US" altLang="en-US" sz="1600" b="1" dirty="0">
                <a:solidFill>
                  <a:schemeClr val="tx2"/>
                </a:solidFill>
                <a:latin typeface="Courier New" panose="02070309020205020404" pitchFamily="49" charset="0"/>
              </a:rPr>
              <a:t>counter = register2        </a:t>
            </a:r>
            <a:r>
              <a:rPr lang="en-US" altLang="en-US" sz="1600" dirty="0"/>
              <a:t>{counter = 4}</a:t>
            </a:r>
          </a:p>
          <a:p>
            <a:pPr lvl="1">
              <a:lnSpc>
                <a:spcPct val="90000"/>
              </a:lnSpc>
              <a:buFont typeface="Monotype Sorts" pitchFamily="-84" charset="2"/>
              <a:buNone/>
            </a:pPr>
            <a:endParaRPr lang="en-US" altLang="en-US" dirty="0"/>
          </a:p>
        </p:txBody>
      </p:sp>
    </p:spTree>
    <p:extLst>
      <p:ext uri="{BB962C8B-B14F-4D97-AF65-F5344CB8AC3E}">
        <p14:creationId xmlns:p14="http://schemas.microsoft.com/office/powerpoint/2010/main" val="296410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en-US" altLang="en-US" dirty="0"/>
              <a:t>Race Condition (Cont.)</a:t>
            </a:r>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805640" y="1177925"/>
            <a:ext cx="6550503" cy="4745203"/>
          </a:xfrm>
        </p:spPr>
        <p:txBody>
          <a:bodyPr/>
          <a:lstStyle/>
          <a:p>
            <a:pPr>
              <a:lnSpc>
                <a:spcPct val="90000"/>
              </a:lnSpc>
            </a:pPr>
            <a:r>
              <a:rPr lang="en-US" altLang="en-US" b="1" dirty="0">
                <a:solidFill>
                  <a:srgbClr val="000000"/>
                </a:solidFill>
                <a:latin typeface="Courier New" panose="02070309020205020404" pitchFamily="49" charset="0"/>
              </a:rPr>
              <a:t>Question – why was there no race condition in the first solution (where at most N – 1) buffers can be filled?</a:t>
            </a:r>
          </a:p>
          <a:p>
            <a:pPr>
              <a:lnSpc>
                <a:spcPct val="90000"/>
              </a:lnSpc>
            </a:pPr>
            <a:r>
              <a:rPr lang="en-US" altLang="en-US" b="1" dirty="0">
                <a:solidFill>
                  <a:srgbClr val="000000"/>
                </a:solidFill>
                <a:latin typeface="Courier New" panose="02070309020205020404" pitchFamily="49" charset="0"/>
              </a:rPr>
              <a:t>More in Chapter 6.</a:t>
            </a:r>
          </a:p>
        </p:txBody>
      </p:sp>
    </p:spTree>
    <p:extLst>
      <p:ext uri="{BB962C8B-B14F-4D97-AF65-F5344CB8AC3E}">
        <p14:creationId xmlns:p14="http://schemas.microsoft.com/office/powerpoint/2010/main" val="2239292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Message Passing</a:t>
            </a:r>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885825" y="1201738"/>
            <a:ext cx="6236870" cy="4380915"/>
          </a:xfrm>
        </p:spPr>
        <p:txBody>
          <a:bodyPr/>
          <a:lstStyle/>
          <a:p>
            <a:pPr>
              <a:lnSpc>
                <a:spcPct val="90000"/>
              </a:lnSpc>
            </a:pPr>
            <a:r>
              <a:rPr lang="en-US" altLang="en-US" dirty="0"/>
              <a:t>Processes communicate with each other without resorting to shared variables</a:t>
            </a:r>
          </a:p>
          <a:p>
            <a:pPr>
              <a:lnSpc>
                <a:spcPct val="90000"/>
              </a:lnSpc>
            </a:pPr>
            <a:endParaRPr lang="en-US" altLang="en-US" sz="800" dirty="0"/>
          </a:p>
          <a:p>
            <a:pPr>
              <a:lnSpc>
                <a:spcPct val="90000"/>
              </a:lnSpc>
            </a:pPr>
            <a:r>
              <a:rPr lang="en-US" altLang="en-US" dirty="0"/>
              <a:t>IPC facility provides two operations:</a:t>
            </a:r>
          </a:p>
          <a:p>
            <a:pPr lvl="1">
              <a:lnSpc>
                <a:spcPct val="90000"/>
              </a:lnSpc>
            </a:pPr>
            <a:r>
              <a:rPr lang="en-US" altLang="en-US" b="1" dirty="0">
                <a:latin typeface="Courier New" panose="02070309020205020404"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anose="02070309020205020404"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pPr lvl="1">
              <a:lnSpc>
                <a:spcPct val="90000"/>
              </a:lnSpc>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901700" y="1016001"/>
            <a:ext cx="7003047" cy="4674936"/>
          </a:xfrm>
        </p:spPr>
        <p:txBody>
          <a:bodyPr/>
          <a:lstStyle/>
          <a:p>
            <a:pPr lvl="1">
              <a:lnSpc>
                <a:spcPct val="90000"/>
              </a:lnSpc>
            </a:pPr>
            <a:endParaRPr lang="en-US" altLang="en-US" sz="800" dirty="0"/>
          </a:p>
          <a:p>
            <a:pPr>
              <a:lnSpc>
                <a:spcPct val="90000"/>
              </a:lnSpc>
            </a:pPr>
            <a:r>
              <a:rPr lang="en-US" altLang="en-US" dirty="0"/>
              <a:t>If processes </a:t>
            </a:r>
            <a:r>
              <a:rPr lang="en-US" altLang="en-US" i="1" dirty="0"/>
              <a:t>P</a:t>
            </a:r>
            <a:r>
              <a:rPr lang="en-US" altLang="en-US" dirty="0"/>
              <a:t> and </a:t>
            </a:r>
            <a:r>
              <a:rPr lang="en-US" altLang="en-US" i="1" dirty="0"/>
              <a:t>Q</a:t>
            </a:r>
            <a:r>
              <a:rPr lang="en-US" altLang="en-US" dirty="0"/>
              <a:t> wish to communicate, they need to:</a:t>
            </a:r>
          </a:p>
          <a:p>
            <a:pPr lvl="1">
              <a:lnSpc>
                <a:spcPct val="90000"/>
              </a:lnSpc>
            </a:pPr>
            <a:r>
              <a:rPr lang="en-US" altLang="en-US" dirty="0"/>
              <a:t>Establish a </a:t>
            </a:r>
            <a:r>
              <a:rPr lang="en-US" altLang="en-US" b="1" i="1" dirty="0"/>
              <a:t>communication</a:t>
            </a:r>
            <a:r>
              <a:rPr lang="en-US" altLang="en-US" b="1" dirty="0"/>
              <a:t> </a:t>
            </a:r>
            <a:r>
              <a:rPr lang="en-US" altLang="en-US" b="1" i="1" dirty="0"/>
              <a:t>link</a:t>
            </a:r>
            <a:r>
              <a:rPr lang="en-US" altLang="en-US" b="1" dirty="0"/>
              <a:t> </a:t>
            </a:r>
            <a:r>
              <a:rPr lang="en-US" altLang="en-US" dirty="0"/>
              <a:t>between them</a:t>
            </a:r>
          </a:p>
          <a:p>
            <a:pPr lvl="1">
              <a:lnSpc>
                <a:spcPct val="90000"/>
              </a:lnSpc>
            </a:pPr>
            <a:r>
              <a:rPr lang="en-US" altLang="en-US" dirty="0"/>
              <a:t>Exchange messages via send/receive</a:t>
            </a:r>
          </a:p>
          <a:p>
            <a:pPr>
              <a:lnSpc>
                <a:spcPct val="90000"/>
              </a:lnSpc>
            </a:pPr>
            <a:r>
              <a:rPr lang="en-US" altLang="en-US" dirty="0"/>
              <a:t>Implementation issues:</a:t>
            </a:r>
          </a:p>
          <a:p>
            <a:pPr lvl="1"/>
            <a:r>
              <a:rPr lang="en-US" altLang="en-US" dirty="0"/>
              <a:t>How are links established?</a:t>
            </a:r>
          </a:p>
          <a:p>
            <a:pPr lvl="1"/>
            <a:r>
              <a:rPr lang="en-US" altLang="en-US" dirty="0"/>
              <a:t>Can a link be associated with more than two processes?</a:t>
            </a:r>
          </a:p>
          <a:p>
            <a:pPr lvl="1"/>
            <a:r>
              <a:rPr lang="en-US" altLang="en-US" dirty="0"/>
              <a:t>How many links can there be between every pair of communicating processes?</a:t>
            </a:r>
          </a:p>
          <a:p>
            <a:pPr lvl="1"/>
            <a:r>
              <a:rPr lang="en-US" altLang="en-US" dirty="0"/>
              <a:t>What is the capacity of a link?</a:t>
            </a:r>
          </a:p>
          <a:p>
            <a:pPr lvl="1"/>
            <a:r>
              <a:rPr lang="en-US" altLang="en-US" dirty="0"/>
              <a:t>Is the size of a message that the link can accommodate fixed or variable?</a:t>
            </a:r>
          </a:p>
          <a:p>
            <a:pPr lvl="1"/>
            <a:r>
              <a:rPr lang="en-US" altLang="en-US" dirty="0"/>
              <a:t>Is a link unidirectional or bi-directional?</a:t>
            </a:r>
          </a:p>
          <a:p>
            <a:pPr>
              <a:lnSpc>
                <a:spcPct val="90000"/>
              </a:lnSpc>
              <a:buFont typeface="Monotype Sorts" pitchFamily="-84" charset="2"/>
              <a:buNone/>
            </a:pPr>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lvl="1">
              <a:lnSpc>
                <a:spcPct val="90000"/>
              </a:lnSpc>
            </a:pPr>
            <a:endParaRPr lang="en-US" altLang="en-US" sz="800" dirty="0"/>
          </a:p>
          <a:p>
            <a:pPr lvl="1">
              <a:lnSpc>
                <a:spcPct val="90000"/>
              </a:lnSpc>
              <a:buFont typeface="Monotype Sorts" pitchFamily="-84" charset="2"/>
              <a:buNone/>
            </a:pPr>
            <a:endParaRPr lang="en-US" altLang="en-US" sz="800" dirty="0"/>
          </a:p>
          <a:p>
            <a:pPr>
              <a:lnSpc>
                <a:spcPct val="90000"/>
              </a:lnSpc>
            </a:pPr>
            <a:r>
              <a:rPr lang="en-US" altLang="en-US" dirty="0"/>
              <a:t>Physical:</a:t>
            </a:r>
          </a:p>
          <a:p>
            <a:pPr lvl="1">
              <a:lnSpc>
                <a:spcPct val="90000"/>
              </a:lnSpc>
            </a:pPr>
            <a:r>
              <a:rPr lang="en-US" altLang="en-US" dirty="0"/>
              <a:t>Shared memory</a:t>
            </a:r>
          </a:p>
          <a:p>
            <a:pPr lvl="1">
              <a:lnSpc>
                <a:spcPct val="90000"/>
              </a:lnSpc>
            </a:pPr>
            <a:r>
              <a:rPr lang="en-US" altLang="en-US" dirty="0"/>
              <a:t>Hardware bus</a:t>
            </a:r>
          </a:p>
          <a:p>
            <a:pPr lvl="1">
              <a:lnSpc>
                <a:spcPct val="90000"/>
              </a:lnSpc>
            </a:pPr>
            <a:r>
              <a:rPr lang="en-US" altLang="en-US" dirty="0"/>
              <a:t>Network</a:t>
            </a:r>
          </a:p>
          <a:p>
            <a:pPr>
              <a:lnSpc>
                <a:spcPct val="90000"/>
              </a:lnSpc>
            </a:pPr>
            <a:r>
              <a:rPr lang="en-US" altLang="en-US" dirty="0"/>
              <a:t>Logical:</a:t>
            </a:r>
          </a:p>
          <a:p>
            <a:pPr lvl="1">
              <a:lnSpc>
                <a:spcPct val="90000"/>
              </a:lnSpc>
            </a:pPr>
            <a:r>
              <a:rPr lang="en-US" altLang="en-US" dirty="0"/>
              <a:t> Direct or indirect</a:t>
            </a:r>
          </a:p>
          <a:p>
            <a:pPr lvl="1">
              <a:lnSpc>
                <a:spcPct val="90000"/>
              </a:lnSpc>
            </a:pPr>
            <a:r>
              <a:rPr lang="en-US" altLang="en-US" dirty="0"/>
              <a:t> Synchronous or asynchronous</a:t>
            </a:r>
          </a:p>
          <a:p>
            <a:pPr lvl="1">
              <a:lnSpc>
                <a:spcPct val="90000"/>
              </a:lnSpc>
            </a:pPr>
            <a:r>
              <a:rPr lang="en-US" altLang="en-US" dirty="0"/>
              <a:t> Automatic or explicit buffering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en-US" altLang="en-US" dirty="0"/>
              <a:t>Direct Communication</a:t>
            </a:r>
          </a:p>
        </p:txBody>
      </p:sp>
      <p:sp>
        <p:nvSpPr>
          <p:cNvPr id="81923" name="Rectangle 3">
            <a:extLst>
              <a:ext uri="{FF2B5EF4-FFF2-40B4-BE49-F238E27FC236}">
                <a16:creationId xmlns:a16="http://schemas.microsoft.com/office/drawing/2014/main" id="{3A7D9FE3-3D61-44CD-BD78-77CFC4A0B458}"/>
              </a:ext>
            </a:extLst>
          </p:cNvPr>
          <p:cNvSpPr>
            <a:spLocks noGrp="1" noChangeArrowheads="1"/>
          </p:cNvSpPr>
          <p:nvPr>
            <p:ph type="body" idx="1"/>
          </p:nvPr>
        </p:nvSpPr>
        <p:spPr>
          <a:xfrm>
            <a:off x="904875" y="1138238"/>
            <a:ext cx="7635875" cy="4530725"/>
          </a:xfrm>
        </p:spPr>
        <p:txBody>
          <a:bodyPr/>
          <a:lstStyle/>
          <a:p>
            <a:r>
              <a:rPr lang="en-US" altLang="en-US"/>
              <a:t>Processes must name each other explicitly:</a:t>
            </a:r>
          </a:p>
          <a:p>
            <a:pPr lvl="1"/>
            <a:r>
              <a:rPr lang="en-US" altLang="en-US" b="1">
                <a:latin typeface="Courier New" panose="02070309020205020404" pitchFamily="49" charset="0"/>
              </a:rPr>
              <a:t>send</a:t>
            </a:r>
            <a:r>
              <a:rPr lang="en-US" altLang="en-US"/>
              <a:t> (</a:t>
            </a:r>
            <a:r>
              <a:rPr lang="en-US" altLang="en-US" i="1"/>
              <a:t>P, message</a:t>
            </a:r>
            <a:r>
              <a:rPr lang="en-US" altLang="en-US"/>
              <a:t>) – send a message to process P</a:t>
            </a:r>
          </a:p>
          <a:p>
            <a:pPr lvl="1"/>
            <a:r>
              <a:rPr lang="en-US" altLang="en-US" b="1">
                <a:latin typeface="Courier New" panose="02070309020205020404" pitchFamily="49" charset="0"/>
              </a:rPr>
              <a:t>receive</a:t>
            </a:r>
            <a:r>
              <a:rPr lang="en-US" altLang="en-US"/>
              <a:t>(</a:t>
            </a:r>
            <a:r>
              <a:rPr lang="en-US" altLang="en-US" i="1"/>
              <a:t>Q, message</a:t>
            </a:r>
            <a:r>
              <a:rPr lang="en-US" altLang="en-US"/>
              <a:t>) – receive a message from process Q</a:t>
            </a:r>
          </a:p>
          <a:p>
            <a:r>
              <a:rPr lang="en-US" altLang="en-US"/>
              <a:t>Properties of communication link</a:t>
            </a:r>
          </a:p>
          <a:p>
            <a:pPr lvl="1"/>
            <a:r>
              <a:rPr lang="en-US" altLang="en-US"/>
              <a:t>Links are established automatically</a:t>
            </a:r>
          </a:p>
          <a:p>
            <a:pPr lvl="1"/>
            <a:r>
              <a:rPr lang="en-US" altLang="en-US"/>
              <a:t>A link is associated with exactly one pair of communicating processes</a:t>
            </a:r>
          </a:p>
          <a:p>
            <a:pPr lvl="1"/>
            <a:r>
              <a:rPr lang="en-US" altLang="en-US"/>
              <a:t>Between each pair there exists exactly one link</a:t>
            </a:r>
          </a:p>
          <a:p>
            <a:pPr lvl="1"/>
            <a:r>
              <a:rPr lang="en-US" altLang="en-US"/>
              <a:t>The link may be unidirectional, but is usually bi-directional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en-US" altLang="en-US" dirty="0"/>
              <a:t>Indirect Communication</a:t>
            </a:r>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892175" y="1147763"/>
            <a:ext cx="7397583" cy="4073942"/>
          </a:xfrm>
        </p:spPr>
        <p:txBody>
          <a:bodyPr/>
          <a:lstStyle/>
          <a:p>
            <a:r>
              <a:rPr lang="en-US" altLang="en-US"/>
              <a:t>Messages are directed and received from mailboxes (also referred to as ports)</a:t>
            </a:r>
          </a:p>
          <a:p>
            <a:pPr lvl="1"/>
            <a:r>
              <a:rPr lang="en-US" altLang="en-US"/>
              <a:t>Each mailbox has a unique id</a:t>
            </a:r>
          </a:p>
          <a:p>
            <a:pPr lvl="1"/>
            <a:r>
              <a:rPr lang="en-US" altLang="en-US"/>
              <a:t>Processes can communicate only if they share a mailbox</a:t>
            </a:r>
          </a:p>
          <a:p>
            <a:r>
              <a:rPr lang="en-US" altLang="en-US"/>
              <a:t>Properties of communication link</a:t>
            </a:r>
          </a:p>
          <a:p>
            <a:pPr lvl="1"/>
            <a:r>
              <a:rPr lang="en-US" altLang="en-US"/>
              <a:t>Link established only if processes share a common mailbox</a:t>
            </a:r>
          </a:p>
          <a:p>
            <a:pPr lvl="1"/>
            <a:r>
              <a:rPr lang="en-US" altLang="en-US"/>
              <a:t>A link may be associated with many processes</a:t>
            </a:r>
          </a:p>
          <a:p>
            <a:pPr lvl="1"/>
            <a:r>
              <a:rPr lang="en-US" altLang="en-US"/>
              <a:t>Each pair of processes may share several communication links</a:t>
            </a:r>
          </a:p>
          <a:p>
            <a:pPr lvl="1"/>
            <a:r>
              <a:rPr lang="en-US" altLang="en-US"/>
              <a:t>Link may be unidirectional or bi-directional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882650" y="1135063"/>
            <a:ext cx="7535863" cy="3821112"/>
          </a:xfrm>
        </p:spPr>
        <p:txBody>
          <a:bodyPr/>
          <a:lstStyle/>
          <a:p>
            <a:r>
              <a:rPr lang="en-US" altLang="en-US" dirty="0"/>
              <a:t>Operations</a:t>
            </a:r>
          </a:p>
          <a:p>
            <a:pPr lvl="1"/>
            <a:r>
              <a:rPr lang="en-US" altLang="en-US" dirty="0"/>
              <a:t>Create a new mailbox (port)</a:t>
            </a:r>
          </a:p>
          <a:p>
            <a:pPr lvl="1"/>
            <a:r>
              <a:rPr lang="en-US" altLang="en-US" dirty="0"/>
              <a:t>Send and receive messages through mailbox</a:t>
            </a:r>
          </a:p>
          <a:p>
            <a:pPr lvl="1"/>
            <a:r>
              <a:rPr lang="en-US" altLang="en-US" dirty="0"/>
              <a:t>Delete a mailbox</a:t>
            </a:r>
          </a:p>
          <a:p>
            <a:r>
              <a:rPr lang="en-US" altLang="en-US" dirty="0"/>
              <a:t>Primitives are defined as:</a:t>
            </a:r>
          </a:p>
          <a:p>
            <a:pPr lvl="1"/>
            <a:r>
              <a:rPr lang="en-US" altLang="en-US" b="1" dirty="0">
                <a:latin typeface="Courier New" panose="02070309020205020404" pitchFamily="49" charset="0"/>
              </a:rPr>
              <a:t>send</a:t>
            </a:r>
            <a:r>
              <a:rPr lang="en-US" altLang="en-US" dirty="0"/>
              <a:t>(</a:t>
            </a:r>
            <a:r>
              <a:rPr lang="en-US" altLang="en-US" i="1" dirty="0"/>
              <a:t>A, message</a:t>
            </a:r>
            <a:r>
              <a:rPr lang="en-US" altLang="en-US" dirty="0"/>
              <a:t>) – send a message to mailbox A</a:t>
            </a:r>
          </a:p>
          <a:p>
            <a:pPr lvl="1"/>
            <a:r>
              <a:rPr lang="en-US" altLang="en-US" b="1" dirty="0">
                <a:latin typeface="Courier New" panose="02070309020205020404" pitchFamily="49" charset="0"/>
              </a:rPr>
              <a:t>receive</a:t>
            </a:r>
            <a:r>
              <a:rPr lang="en-US" altLang="en-US" dirty="0"/>
              <a:t>(</a:t>
            </a:r>
            <a:r>
              <a:rPr lang="en-US" altLang="en-US" i="1" dirty="0"/>
              <a:t>A, message</a:t>
            </a:r>
            <a:r>
              <a:rPr lang="en-US" altLang="en-US" dirty="0"/>
              <a:t>) – receive a message from mailbox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en-US" altLang="en-US" dirty="0"/>
              <a:t>Indirect Communication (Cont.)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882650" y="1127125"/>
            <a:ext cx="6637338" cy="4530725"/>
          </a:xfrm>
        </p:spPr>
        <p:txBody>
          <a:bodyPr/>
          <a:lstStyle/>
          <a:p>
            <a:r>
              <a:rPr lang="en-US" altLang="en-US"/>
              <a:t>Mailbox sharing</a:t>
            </a:r>
          </a:p>
          <a:p>
            <a:pPr lvl="1"/>
            <a:r>
              <a:rPr lang="en-US" altLang="en-US" i="1"/>
              <a:t>P</a:t>
            </a:r>
            <a:r>
              <a:rPr lang="en-US" altLang="en-US" i="1" baseline="-25000"/>
              <a:t>1</a:t>
            </a:r>
            <a:r>
              <a:rPr lang="en-US" altLang="en-US" i="1"/>
              <a:t>, P</a:t>
            </a:r>
            <a:r>
              <a:rPr lang="en-US" altLang="en-US" i="1" baseline="-25000"/>
              <a:t>2</a:t>
            </a:r>
            <a:r>
              <a:rPr lang="en-US" altLang="en-US" i="1"/>
              <a:t>,</a:t>
            </a:r>
            <a:r>
              <a:rPr lang="en-US" altLang="en-US"/>
              <a:t> and</a:t>
            </a:r>
            <a:r>
              <a:rPr lang="en-US" altLang="en-US" i="1"/>
              <a:t> P</a:t>
            </a:r>
            <a:r>
              <a:rPr lang="en-US" altLang="en-US" i="1" baseline="-25000"/>
              <a:t>3</a:t>
            </a:r>
            <a:r>
              <a:rPr lang="en-US" altLang="en-US"/>
              <a:t> share mailbox A</a:t>
            </a:r>
          </a:p>
          <a:p>
            <a:pPr lvl="1"/>
            <a:r>
              <a:rPr lang="en-US" altLang="en-US" i="1"/>
              <a:t>P</a:t>
            </a:r>
            <a:r>
              <a:rPr lang="en-US" altLang="en-US" i="1" baseline="-25000"/>
              <a:t>1</a:t>
            </a:r>
            <a:r>
              <a:rPr lang="en-US" altLang="en-US"/>
              <a:t>, sends; </a:t>
            </a:r>
            <a:r>
              <a:rPr lang="en-US" altLang="en-US" i="1"/>
              <a:t>P</a:t>
            </a:r>
            <a:r>
              <a:rPr lang="en-US" altLang="en-US" i="1" baseline="-25000"/>
              <a:t>2</a:t>
            </a:r>
            <a:r>
              <a:rPr lang="en-US" altLang="en-US" i="1"/>
              <a:t> </a:t>
            </a:r>
            <a:r>
              <a:rPr lang="en-US" altLang="en-US"/>
              <a:t>and</a:t>
            </a:r>
            <a:r>
              <a:rPr lang="en-US" altLang="en-US" i="1"/>
              <a:t> P</a:t>
            </a:r>
            <a:r>
              <a:rPr lang="en-US" altLang="en-US" i="1" baseline="-25000"/>
              <a:t>3</a:t>
            </a:r>
            <a:r>
              <a:rPr lang="en-US" altLang="en-US"/>
              <a:t> receive</a:t>
            </a:r>
          </a:p>
          <a:p>
            <a:pPr lvl="1"/>
            <a:r>
              <a:rPr lang="en-US" altLang="en-US"/>
              <a:t>Who gets the message?</a:t>
            </a:r>
          </a:p>
          <a:p>
            <a:r>
              <a:rPr lang="en-US" altLang="en-US"/>
              <a:t>Solutions</a:t>
            </a:r>
          </a:p>
          <a:p>
            <a:pPr lvl="1"/>
            <a:r>
              <a:rPr lang="en-US" altLang="en-US"/>
              <a:t>Allow a link to be associated with at most two processes</a:t>
            </a:r>
          </a:p>
          <a:p>
            <a:pPr lvl="1"/>
            <a:r>
              <a:rPr lang="en-US" altLang="en-US"/>
              <a:t>Allow only one process at a time to execute a receive operation</a:t>
            </a:r>
          </a:p>
          <a:p>
            <a:pPr lvl="1"/>
            <a:r>
              <a:rPr lang="en-US" altLang="en-US"/>
              <a:t>Allow the system to select arbitrarily the receiver.  Sender is notified who the receiver was.</a:t>
            </a: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en-US" altLang="en-US" dirty="0"/>
              <a:t>Indirect Communication (Cont.)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t>Synchronization</a:t>
            </a: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1230225" y="1588165"/>
            <a:ext cx="7716838" cy="4976891"/>
          </a:xfrm>
        </p:spPr>
        <p:txBody>
          <a:bodyPr/>
          <a:lstStyle/>
          <a:p>
            <a:pPr marL="379413" indent="-379413">
              <a:defRPr/>
            </a:pPr>
            <a:r>
              <a:rPr lang="en-US" b="1" dirty="0">
                <a:solidFill>
                  <a:srgbClr val="006699"/>
                </a:solidFill>
                <a:latin typeface="+mj-lt"/>
              </a:rPr>
              <a:t>Blocking</a:t>
            </a:r>
            <a:r>
              <a:rPr lang="en-US" dirty="0">
                <a:cs typeface="ＭＳ Ｐゴシック" charset="-128"/>
              </a:rPr>
              <a:t> is considered </a:t>
            </a:r>
            <a:r>
              <a:rPr lang="en-US" b="1" dirty="0">
                <a:solidFill>
                  <a:srgbClr val="006699"/>
                </a:solidFill>
                <a:latin typeface="+mj-lt"/>
              </a:rPr>
              <a:t>synchronous</a:t>
            </a:r>
          </a:p>
          <a:p>
            <a:pPr marL="798513" lvl="1" indent="-341313">
              <a:defRPr/>
            </a:pPr>
            <a:r>
              <a:rPr lang="en-US" b="1" dirty="0"/>
              <a:t>Blocking send </a:t>
            </a:r>
            <a:r>
              <a:rPr lang="en-US" dirty="0"/>
              <a:t>--</a:t>
            </a:r>
            <a:r>
              <a:rPr lang="en-US" b="1" dirty="0"/>
              <a:t> </a:t>
            </a:r>
            <a:r>
              <a:rPr lang="en-US" dirty="0"/>
              <a:t>the sender is blocked until the message is received</a:t>
            </a:r>
          </a:p>
          <a:p>
            <a:pPr marL="798513" lvl="1" indent="-341313">
              <a:defRPr/>
            </a:pPr>
            <a:r>
              <a:rPr lang="en-US" b="1" dirty="0"/>
              <a:t>Blocking receive </a:t>
            </a:r>
            <a:r>
              <a:rPr lang="en-US" dirty="0"/>
              <a:t>--</a:t>
            </a:r>
            <a:r>
              <a:rPr lang="en-US" b="1" dirty="0"/>
              <a:t> </a:t>
            </a:r>
            <a:r>
              <a:rPr lang="en-US" dirty="0"/>
              <a:t>the receiver is  blocked until a message is available</a:t>
            </a:r>
          </a:p>
          <a:p>
            <a:pPr marL="379413" indent="-379413">
              <a:defRPr/>
            </a:pPr>
            <a:r>
              <a:rPr lang="en-US" b="1" dirty="0">
                <a:solidFill>
                  <a:srgbClr val="006699"/>
                </a:solidFill>
                <a:latin typeface="+mj-lt"/>
              </a:rPr>
              <a:t>Non-blocking</a:t>
            </a:r>
            <a:r>
              <a:rPr lang="en-US" dirty="0">
                <a:cs typeface="ＭＳ Ｐゴシック" charset="-128"/>
              </a:rPr>
              <a:t> is considered </a:t>
            </a:r>
            <a:r>
              <a:rPr lang="en-US" b="1" dirty="0">
                <a:solidFill>
                  <a:srgbClr val="006699"/>
                </a:solidFill>
                <a:latin typeface="+mj-lt"/>
              </a:rPr>
              <a:t>asynchronous</a:t>
            </a:r>
          </a:p>
          <a:p>
            <a:pPr marL="798513" lvl="1" indent="-341313">
              <a:defRPr/>
            </a:pPr>
            <a:r>
              <a:rPr lang="en-US" b="1" dirty="0"/>
              <a:t>Non-blocking send</a:t>
            </a:r>
            <a:r>
              <a:rPr lang="en-US" dirty="0"/>
              <a:t> -- the sender sends the message and continue</a:t>
            </a:r>
          </a:p>
          <a:p>
            <a:pPr marL="798513" lvl="1" indent="-341313">
              <a:defRPr/>
            </a:pPr>
            <a:r>
              <a:rPr lang="en-US" b="1" dirty="0"/>
              <a:t>Non-blocking receive</a:t>
            </a:r>
            <a:r>
              <a:rPr lang="en-US" dirty="0"/>
              <a:t> -- the receiver receives:</a:t>
            </a:r>
          </a:p>
          <a:p>
            <a:pPr marL="1141413" lvl="2" indent="-341313">
              <a:defRPr/>
            </a:pPr>
            <a:r>
              <a:rPr lang="en-US" dirty="0"/>
              <a:t>A valid message,  or </a:t>
            </a:r>
          </a:p>
          <a:p>
            <a:pPr marL="1141413" lvl="2" indent="-341313">
              <a:defRPr/>
            </a:pPr>
            <a:r>
              <a:rPr lang="en-US" dirty="0"/>
              <a:t>Null message</a:t>
            </a:r>
          </a:p>
          <a:p>
            <a:pPr marL="398463" indent="-341313">
              <a:defRPr/>
            </a:pPr>
            <a:r>
              <a:rPr lang="en-US" dirty="0">
                <a:ea typeface="ＭＳ Ｐゴシック" charset="0"/>
                <a:cs typeface="ＭＳ Ｐゴシック" charset="-128"/>
              </a:rPr>
              <a:t>Different combinations possible</a:t>
            </a:r>
          </a:p>
          <a:p>
            <a:pPr marL="798513" lvl="1" indent="-341313">
              <a:defRPr/>
            </a:pPr>
            <a:r>
              <a:rPr lang="en-US" dirty="0">
                <a:ea typeface="ＭＳ Ｐゴシック" charset="0"/>
              </a:rPr>
              <a:t>If both send and receive are blocking, we have a </a:t>
            </a:r>
            <a:r>
              <a:rPr lang="en-US" b="1" dirty="0">
                <a:solidFill>
                  <a:srgbClr val="006699"/>
                </a:solidFill>
                <a:latin typeface="+mj-lt"/>
              </a:rPr>
              <a:t>rendezvous</a:t>
            </a:r>
          </a:p>
          <a:p>
            <a:pPr marL="398463" indent="-341313">
              <a:defRPr/>
            </a:pPr>
            <a:endParaRPr lang="en-US" dirty="0">
              <a:cs typeface="ＭＳ Ｐゴシック" charset="-128"/>
            </a:endParaRPr>
          </a:p>
          <a:p>
            <a:pPr marL="1141413" lvl="2" indent="-341313">
              <a:buFont typeface="Monotype Sorts" pitchFamily="-84" charset="2"/>
              <a:buChar char="l"/>
              <a:defRPr/>
            </a:pPr>
            <a:endParaRPr lang="en-US" dirty="0"/>
          </a:p>
        </p:txBody>
      </p:sp>
      <p:sp>
        <p:nvSpPr>
          <p:cNvPr id="2" name="TextBox 1">
            <a:extLst>
              <a:ext uri="{FF2B5EF4-FFF2-40B4-BE49-F238E27FC236}">
                <a16:creationId xmlns:a16="http://schemas.microsoft.com/office/drawing/2014/main" id="{5FB062E3-7EE3-4CB3-A7FD-45050A40F8C4}"/>
              </a:ext>
            </a:extLst>
          </p:cNvPr>
          <p:cNvSpPr txBox="1"/>
          <p:nvPr/>
        </p:nvSpPr>
        <p:spPr>
          <a:xfrm>
            <a:off x="866272" y="1091585"/>
            <a:ext cx="7471609" cy="369332"/>
          </a:xfrm>
          <a:prstGeom prst="rect">
            <a:avLst/>
          </a:prstGeom>
          <a:noFill/>
        </p:spPr>
        <p:txBody>
          <a:bodyPr wrap="square" rtlCol="0">
            <a:spAutoFit/>
          </a:bodyPr>
          <a:lstStyle/>
          <a:p>
            <a:pPr marL="379413" indent="-379413">
              <a:defRPr/>
            </a:pPr>
            <a:r>
              <a:rPr lang="en-US" dirty="0">
                <a:cs typeface="ＭＳ Ｐゴシック" charset="-128"/>
              </a:rPr>
              <a:t>Message passing may be either blocking or non-blocking</a:t>
            </a:r>
          </a:p>
        </p:txBody>
      </p:sp>
    </p:spTree>
    <p:extLst>
      <p:ext uri="{BB962C8B-B14F-4D97-AF65-F5344CB8AC3E}">
        <p14:creationId xmlns:p14="http://schemas.microsoft.com/office/powerpoint/2010/main" val="161592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en-US" altLang="en-US"/>
              <a:t>Process Concept</a:t>
            </a: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793750" y="1206500"/>
            <a:ext cx="7624536" cy="4758871"/>
          </a:xfrm>
        </p:spPr>
        <p:txBody>
          <a:bodyPr/>
          <a:lstStyle/>
          <a:p>
            <a:pPr>
              <a:lnSpc>
                <a:spcPct val="90000"/>
              </a:lnSpc>
            </a:pPr>
            <a:r>
              <a:rPr lang="en-US" altLang="en-US" dirty="0"/>
              <a:t>An operating system executes a variety of programs that run as a process.</a:t>
            </a:r>
          </a:p>
          <a:p>
            <a:pPr>
              <a:lnSpc>
                <a:spcPct val="90000"/>
              </a:lnSpc>
            </a:pPr>
            <a:r>
              <a:rPr lang="en-US" altLang="en-US" b="1" dirty="0">
                <a:solidFill>
                  <a:srgbClr val="006699"/>
                </a:solidFill>
                <a:latin typeface="+mj-lt"/>
              </a:rPr>
              <a:t>Process</a:t>
            </a:r>
            <a:r>
              <a:rPr lang="en-US" altLang="en-US" dirty="0"/>
              <a:t> – a program in execution; process execution must progress in sequential fashion. No parallel execution of instructions of a  single process</a:t>
            </a:r>
          </a:p>
          <a:p>
            <a:r>
              <a:rPr lang="en-US" altLang="en-US" dirty="0"/>
              <a:t>Multiple parts</a:t>
            </a:r>
          </a:p>
          <a:p>
            <a:pPr lvl="1"/>
            <a:r>
              <a:rPr lang="en-US" altLang="en-US" dirty="0"/>
              <a:t>The program code, also called </a:t>
            </a:r>
            <a:r>
              <a:rPr lang="en-US" altLang="en-US" b="1" dirty="0">
                <a:solidFill>
                  <a:srgbClr val="006699"/>
                </a:solidFill>
                <a:latin typeface="+mj-lt"/>
              </a:rPr>
              <a:t>text</a:t>
            </a:r>
            <a:r>
              <a:rPr lang="en-US" altLang="en-US" b="1" dirty="0">
                <a:solidFill>
                  <a:srgbClr val="3366FF"/>
                </a:solidFill>
              </a:rPr>
              <a:t> </a:t>
            </a:r>
            <a:r>
              <a:rPr lang="en-US" altLang="en-US" b="1" dirty="0">
                <a:solidFill>
                  <a:srgbClr val="006699"/>
                </a:solidFill>
                <a:latin typeface="+mj-lt"/>
              </a:rPr>
              <a:t>section</a:t>
            </a:r>
          </a:p>
          <a:p>
            <a:pPr lvl="1"/>
            <a:r>
              <a:rPr lang="en-US" altLang="en-US" dirty="0"/>
              <a:t>Current activity including</a:t>
            </a:r>
            <a:r>
              <a:rPr lang="en-US" altLang="en-US" b="1" dirty="0">
                <a:solidFill>
                  <a:srgbClr val="3366FF"/>
                </a:solidFill>
              </a:rPr>
              <a:t> </a:t>
            </a:r>
            <a:r>
              <a:rPr lang="en-US" altLang="en-US" b="1" dirty="0">
                <a:solidFill>
                  <a:srgbClr val="006699"/>
                </a:solidFill>
                <a:latin typeface="+mj-lt"/>
              </a:rPr>
              <a:t>program</a:t>
            </a:r>
            <a:r>
              <a:rPr lang="en-US" altLang="en-US" b="1" dirty="0"/>
              <a:t> </a:t>
            </a:r>
            <a:r>
              <a:rPr lang="en-US" altLang="en-US" b="1" dirty="0">
                <a:solidFill>
                  <a:srgbClr val="006699"/>
                </a:solidFill>
                <a:latin typeface="+mj-lt"/>
              </a:rPr>
              <a:t>counter</a:t>
            </a:r>
            <a:r>
              <a:rPr lang="en-US" altLang="en-US" dirty="0"/>
              <a:t>, processor registers</a:t>
            </a:r>
          </a:p>
          <a:p>
            <a:pPr lvl="1"/>
            <a:r>
              <a:rPr lang="en-US" altLang="en-US" b="1" dirty="0">
                <a:solidFill>
                  <a:srgbClr val="006699"/>
                </a:solidFill>
                <a:latin typeface="+mj-lt"/>
              </a:rPr>
              <a:t>Stack</a:t>
            </a:r>
            <a:r>
              <a:rPr lang="en-US" altLang="en-US" b="1" dirty="0"/>
              <a:t> </a:t>
            </a:r>
            <a:r>
              <a:rPr lang="en-US" altLang="en-US" dirty="0"/>
              <a:t>containing temporary data</a:t>
            </a:r>
          </a:p>
          <a:p>
            <a:pPr lvl="2"/>
            <a:r>
              <a:rPr lang="en-US" altLang="en-US" dirty="0"/>
              <a:t>Function parameters, return addresses, local variables</a:t>
            </a:r>
          </a:p>
          <a:p>
            <a:pPr lvl="1"/>
            <a:r>
              <a:rPr lang="en-US" altLang="en-US" b="1" dirty="0">
                <a:solidFill>
                  <a:srgbClr val="006699"/>
                </a:solidFill>
                <a:latin typeface="+mj-lt"/>
              </a:rPr>
              <a:t>Data</a:t>
            </a:r>
            <a:r>
              <a:rPr lang="en-US" altLang="en-US" b="1" dirty="0">
                <a:solidFill>
                  <a:srgbClr val="3366FF"/>
                </a:solidFill>
              </a:rPr>
              <a:t> </a:t>
            </a:r>
            <a:r>
              <a:rPr lang="en-US" altLang="en-US" b="1" dirty="0">
                <a:solidFill>
                  <a:srgbClr val="006699"/>
                </a:solidFill>
                <a:latin typeface="+mj-lt"/>
              </a:rPr>
              <a:t>section</a:t>
            </a:r>
            <a:r>
              <a:rPr lang="en-US" altLang="en-US" b="1" dirty="0"/>
              <a:t> </a:t>
            </a:r>
            <a:r>
              <a:rPr lang="en-US" altLang="en-US" dirty="0"/>
              <a:t>containing global variables</a:t>
            </a:r>
          </a:p>
          <a:p>
            <a:pPr lvl="1"/>
            <a:r>
              <a:rPr lang="en-US" altLang="en-US" b="1" dirty="0">
                <a:solidFill>
                  <a:srgbClr val="006699"/>
                </a:solidFill>
                <a:latin typeface="+mj-lt"/>
              </a:rPr>
              <a:t>Heap</a:t>
            </a:r>
            <a:r>
              <a:rPr lang="en-US" altLang="en-US" b="1" dirty="0"/>
              <a:t> </a:t>
            </a:r>
            <a:r>
              <a:rPr lang="en-US" altLang="en-US" dirty="0"/>
              <a:t>containing memory dynamically allocated during run time</a:t>
            </a:r>
          </a:p>
          <a:p>
            <a:pPr>
              <a:lnSpc>
                <a:spcPct val="90000"/>
              </a:lnSpc>
              <a:buFont typeface="Monotype Sorts" pitchFamily="-84" charset="2"/>
              <a:buNone/>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882650" y="1127125"/>
            <a:ext cx="6637338" cy="4530725"/>
          </a:xfrm>
        </p:spPr>
        <p:txBody>
          <a:bodyPr/>
          <a:lstStyle/>
          <a:p>
            <a:r>
              <a:rPr lang="en-US" altLang="en-US" dirty="0"/>
              <a:t>Producer</a:t>
            </a:r>
          </a:p>
          <a:p>
            <a:pPr>
              <a:spcBef>
                <a:spcPct val="0"/>
              </a:spcBef>
              <a:buClrTx/>
              <a:buSzTx/>
              <a:buFont typeface="Monotype Sorts" pitchFamily="-84" charset="2"/>
              <a:buNone/>
            </a:pPr>
            <a:r>
              <a:rPr lang="en-US" altLang="en-US" dirty="0">
                <a:cs typeface="Courier New" panose="02070309020205020404" pitchFamily="49" charset="0"/>
              </a:rPr>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produce an item in </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send(</a:t>
            </a:r>
            <a:r>
              <a:rPr kumimoji="0" lang="en-US" altLang="en-US" b="1" dirty="0" err="1">
                <a:latin typeface="Courier New" panose="02070309020205020404" pitchFamily="49" charset="0"/>
                <a:cs typeface="Courier New" panose="02070309020205020404" pitchFamily="49" charset="0"/>
              </a:rPr>
              <a:t>next_produced</a:t>
            </a:r>
            <a:r>
              <a:rPr kumimoji="0" lang="en-US" altLang="en-US" b="1"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b="1" dirty="0">
                <a:latin typeface="Courier New" panose="02070309020205020404" pitchFamily="49" charset="0"/>
                <a:cs typeface="Courier New" panose="02070309020205020404" pitchFamily="49" charset="0"/>
              </a:rPr>
              <a:t>     }</a:t>
            </a:r>
            <a:r>
              <a:rPr kumimoji="0" lang="en-US" altLang="en-US"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endParaRPr lang="en-US" altLang="en-US" dirty="0"/>
          </a:p>
          <a:p>
            <a:r>
              <a:rPr lang="en-US" altLang="en-US" dirty="0"/>
              <a:t>Consumer</a:t>
            </a:r>
          </a:p>
          <a:p>
            <a:pPr>
              <a:spcBef>
                <a:spcPct val="0"/>
              </a:spcBef>
              <a:buClrTx/>
              <a:buSzTx/>
              <a:buFont typeface="Monotype Sorts" pitchFamily="-84" charset="2"/>
              <a:buNone/>
            </a:pPr>
            <a:r>
              <a:rPr lang="en-US" altLang="en-US" dirty="0"/>
              <a:t>            </a:t>
            </a:r>
            <a:r>
              <a:rPr kumimoji="0" lang="en-US" altLang="en-US" b="1" dirty="0">
                <a:latin typeface="Courier New" panose="02070309020205020404" pitchFamily="49" charset="0"/>
                <a:cs typeface="Courier New" panose="02070309020205020404" pitchFamily="49" charset="0"/>
              </a:rPr>
              <a:t>message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while (true)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receive(</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 consume the item in </a:t>
            </a:r>
            <a:r>
              <a:rPr kumimoji="0" lang="en-US" altLang="en-US" b="1" dirty="0" err="1">
                <a:latin typeface="Courier New" panose="02070309020205020404" pitchFamily="49" charset="0"/>
                <a:cs typeface="Courier New" panose="02070309020205020404" pitchFamily="49" charset="0"/>
              </a:rPr>
              <a:t>next_consumed</a:t>
            </a:r>
            <a:r>
              <a:rPr kumimoji="0" lang="en-US" altLang="en-US" b="1" dirty="0">
                <a:latin typeface="Courier New" panose="02070309020205020404" pitchFamily="49" charset="0"/>
                <a:cs typeface="Courier New" panose="02070309020205020404" pitchFamily="49" charset="0"/>
              </a:rPr>
              <a:t> */</a:t>
            </a:r>
            <a:br>
              <a:rPr kumimoji="0" lang="en-US" altLang="en-US" b="1" dirty="0">
                <a:latin typeface="Courier New" panose="02070309020205020404" pitchFamily="49" charset="0"/>
                <a:cs typeface="Courier New" panose="02070309020205020404" pitchFamily="49" charset="0"/>
              </a:rPr>
            </a:br>
            <a:r>
              <a:rPr kumimoji="0" lang="en-US" altLang="en-US" b="1" dirty="0">
                <a:latin typeface="Courier New" panose="02070309020205020404" pitchFamily="49" charset="0"/>
                <a:cs typeface="Courier New" panose="02070309020205020404" pitchFamily="49" charset="0"/>
              </a:rPr>
              <a:t>  }</a:t>
            </a:r>
            <a:endParaRPr lang="en-US" altLang="en-US"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en-US" altLang="en-US"/>
              <a:t>Buffering</a:t>
            </a: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4530725"/>
          </a:xfrm>
        </p:spPr>
        <p:txBody>
          <a:bodyPr/>
          <a:lstStyle/>
          <a:p>
            <a:r>
              <a:rPr lang="en-US" altLang="en-US"/>
              <a:t>Queue of messages attached to the link.</a:t>
            </a:r>
          </a:p>
          <a:p>
            <a:r>
              <a:rPr lang="en-US" altLang="en-US"/>
              <a:t>Implemented in one of three ways</a:t>
            </a:r>
          </a:p>
          <a:p>
            <a:pPr lvl="1">
              <a:buFont typeface="Monotype Sorts" pitchFamily="-84" charset="2"/>
              <a:buNone/>
            </a:pPr>
            <a:r>
              <a:rPr lang="en-US" altLang="en-US">
                <a:solidFill>
                  <a:srgbClr val="CC6600"/>
                </a:solidFill>
              </a:rPr>
              <a:t>1.</a:t>
            </a:r>
            <a:r>
              <a:rPr lang="en-US" altLang="en-US"/>
              <a:t>	Zero capacity – no messages are queued on a link.</a:t>
            </a:r>
            <a:br>
              <a:rPr lang="en-US" altLang="en-US"/>
            </a:br>
            <a:r>
              <a:rPr lang="en-US" altLang="en-US"/>
              <a:t>Sender must wait for receiver (rendezvous)</a:t>
            </a:r>
          </a:p>
          <a:p>
            <a:pPr lvl="1">
              <a:buFont typeface="Monotype Sorts" pitchFamily="-84" charset="2"/>
              <a:buNone/>
            </a:pPr>
            <a:r>
              <a:rPr lang="en-US" altLang="en-US">
                <a:solidFill>
                  <a:srgbClr val="CC6600"/>
                </a:solidFill>
              </a:rPr>
              <a:t>2.</a:t>
            </a:r>
            <a:r>
              <a:rPr lang="en-US" altLang="en-US"/>
              <a:t>	Bounded capacity – finite length of </a:t>
            </a:r>
            <a:r>
              <a:rPr lang="en-US" altLang="en-US" i="1"/>
              <a:t>n</a:t>
            </a:r>
            <a:r>
              <a:rPr lang="en-US" altLang="en-US"/>
              <a:t> messages</a:t>
            </a:r>
            <a:br>
              <a:rPr lang="en-US" altLang="en-US"/>
            </a:br>
            <a:r>
              <a:rPr lang="en-US" altLang="en-US"/>
              <a:t>Sender must wait if link full</a:t>
            </a:r>
          </a:p>
          <a:p>
            <a:pPr lvl="1">
              <a:buFont typeface="Monotype Sorts" pitchFamily="-84" charset="2"/>
              <a:buNone/>
            </a:pPr>
            <a:r>
              <a:rPr lang="en-US" altLang="en-US">
                <a:solidFill>
                  <a:srgbClr val="CC6600"/>
                </a:solidFill>
              </a:rPr>
              <a:t>3.</a:t>
            </a:r>
            <a:r>
              <a:rPr lang="en-US" altLang="en-US"/>
              <a:t>	Unbounded capacity – infinite length </a:t>
            </a:r>
            <a:br>
              <a:rPr lang="en-US" altLang="en-US"/>
            </a:br>
            <a:r>
              <a:rPr lang="en-US" altLang="en-US"/>
              <a:t>Sender never waits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r>
              <a:rPr lang="en-US" altLang="en-US" dirty="0"/>
              <a:t/>
            </a:r>
            <a:br>
              <a:rPr lang="en-US" altLang="en-US" dirty="0"/>
            </a:br>
            <a:endParaRPr lang="en-US" altLang="en-US" b="1" dirty="0">
              <a:latin typeface="Courier New" panose="02070309020205020404" pitchFamily="49"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102403" name="Content Placeholder 2">
            <a:extLst>
              <a:ext uri="{FF2B5EF4-FFF2-40B4-BE49-F238E27FC236}">
                <a16:creationId xmlns:a16="http://schemas.microsoft.com/office/drawing/2014/main" id="{F7B5A04B-9E69-4538-9F47-9CD69C217C70}"/>
              </a:ext>
            </a:extLst>
          </p:cNvPr>
          <p:cNvSpPr>
            <a:spLocks noGrp="1" noChangeArrowheads="1"/>
          </p:cNvSpPr>
          <p:nvPr>
            <p:ph idx="1"/>
          </p:nvPr>
        </p:nvSpPr>
        <p:spPr>
          <a:xfrm>
            <a:off x="854075" y="1076325"/>
            <a:ext cx="7645400" cy="4530725"/>
          </a:xfrm>
        </p:spPr>
        <p:txBody>
          <a:bodyPr/>
          <a:lstStyle/>
          <a:p>
            <a:r>
              <a:rPr lang="en-US" altLang="en-US" dirty="0"/>
              <a:t>Mach communication is message based</a:t>
            </a:r>
          </a:p>
          <a:p>
            <a:pPr lvl="1"/>
            <a:r>
              <a:rPr lang="en-US" altLang="en-US" dirty="0"/>
              <a:t>Even system calls are messages</a:t>
            </a:r>
          </a:p>
          <a:p>
            <a:pPr lvl="1"/>
            <a:r>
              <a:rPr lang="en-US" altLang="en-US" dirty="0"/>
              <a:t>Each task gets two ports at creation  - Kernel and Notify</a:t>
            </a:r>
          </a:p>
          <a:p>
            <a:pPr lvl="1"/>
            <a:r>
              <a:rPr lang="en-US" altLang="en-US" dirty="0"/>
              <a:t>Messages are sent and received using the </a:t>
            </a:r>
            <a:r>
              <a:rPr lang="en-US" altLang="en-US" b="1" dirty="0" err="1">
                <a:latin typeface="Courier New" panose="02070309020205020404" pitchFamily="49" charset="0"/>
              </a:rPr>
              <a:t>mach_msg</a:t>
            </a:r>
            <a:r>
              <a:rPr lang="en-US" altLang="en-US" b="1" dirty="0">
                <a:latin typeface="Courier New" panose="02070309020205020404" pitchFamily="49" charset="0"/>
              </a:rPr>
              <a:t>() </a:t>
            </a:r>
            <a:r>
              <a:rPr lang="en-US" altLang="en-US" dirty="0"/>
              <a:t>function</a:t>
            </a:r>
          </a:p>
          <a:p>
            <a:pPr lvl="1"/>
            <a:r>
              <a:rPr lang="en-US" altLang="en-US" dirty="0"/>
              <a:t>Ports needed for communication, created via</a:t>
            </a:r>
          </a:p>
          <a:p>
            <a:pPr lvl="1">
              <a:buFont typeface="Monotype Sorts" pitchFamily="-84" charset="2"/>
              <a:buNone/>
            </a:pPr>
            <a:r>
              <a:rPr lang="en-US" altLang="en-US" b="1" dirty="0">
                <a:latin typeface="Courier New" panose="02070309020205020404" pitchFamily="49" charset="0"/>
              </a:rPr>
              <a:t>	      </a:t>
            </a:r>
            <a:r>
              <a:rPr lang="en-US" altLang="en-US" b="1" dirty="0" err="1">
                <a:latin typeface="Courier New" panose="02070309020205020404" pitchFamily="49" charset="0"/>
              </a:rPr>
              <a:t>mach_port_allocate</a:t>
            </a:r>
            <a:r>
              <a:rPr lang="en-US" altLang="en-US" b="1" dirty="0">
                <a:latin typeface="Courier New" panose="02070309020205020404" pitchFamily="49" charset="0"/>
              </a:rPr>
              <a:t>()</a:t>
            </a:r>
          </a:p>
          <a:p>
            <a:pPr lvl="1"/>
            <a:r>
              <a:rPr lang="en-US" altLang="en-US" dirty="0"/>
              <a:t>Send and receive are flexible; for example four options if mailbox full:</a:t>
            </a:r>
          </a:p>
          <a:p>
            <a:pPr lvl="2"/>
            <a:r>
              <a:rPr lang="en-US" altLang="en-US" dirty="0"/>
              <a:t>Wait indefinitely</a:t>
            </a:r>
          </a:p>
          <a:p>
            <a:pPr lvl="2"/>
            <a:r>
              <a:rPr lang="en-US" altLang="en-US" dirty="0"/>
              <a:t>Wait at most n milliseconds</a:t>
            </a:r>
          </a:p>
          <a:p>
            <a:pPr lvl="2"/>
            <a:r>
              <a:rPr lang="en-US" altLang="en-US" dirty="0"/>
              <a:t>Return immediately</a:t>
            </a:r>
          </a:p>
          <a:p>
            <a:pPr lvl="2"/>
            <a:r>
              <a:rPr lang="en-US" altLang="en-US" dirty="0"/>
              <a:t>Temporarily cache a message</a:t>
            </a:r>
          </a:p>
          <a:p>
            <a:pPr lvl="1"/>
            <a:endParaRPr lang="en-US" altLang="en-US" b="1" dirty="0">
              <a:latin typeface="Courier New" panose="02070309020205020404" pitchFamily="49"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Courier New" panose="02070309020205020404" pitchFamily="49" charset="0"/>
              </a:rPr>
              <a:t>#include&lt;mach/mach.h&gt; </a:t>
            </a:r>
          </a:p>
          <a:p>
            <a:pPr>
              <a:spcBef>
                <a:spcPct val="0"/>
              </a:spcBef>
              <a:buClrTx/>
              <a:buSzTx/>
              <a:buFontTx/>
              <a:buNone/>
            </a:pPr>
            <a:endParaRPr kumimoji="0" lang="en-US" altLang="en-US" b="1">
              <a:latin typeface="Courier New" panose="02070309020205020404" pitchFamily="49" charset="0"/>
            </a:endParaRPr>
          </a:p>
          <a:p>
            <a:pPr>
              <a:spcBef>
                <a:spcPct val="0"/>
              </a:spcBef>
              <a:buClrTx/>
              <a:buSzTx/>
              <a:buFontTx/>
              <a:buNone/>
            </a:pPr>
            <a:r>
              <a:rPr kumimoji="0" lang="en-US" altLang="en-US" b="1">
                <a:latin typeface="Courier New" panose="02070309020205020404" pitchFamily="49" charset="0"/>
              </a:rPr>
              <a:t>struct message </a:t>
            </a:r>
            <a:r>
              <a:rPr kumimoji="0" lang="en-US" altLang="en-US" sz="1400" b="1">
                <a:latin typeface="Courier New" panose="02070309020205020404" pitchFamily="49" charset="0"/>
              </a:rPr>
              <a:t>{</a:t>
            </a:r>
            <a:br>
              <a:rPr kumimoji="0" lang="en-US" altLang="en-US" sz="1400" b="1">
                <a:latin typeface="Courier New" panose="02070309020205020404" pitchFamily="49" charset="0"/>
              </a:rPr>
            </a:br>
            <a:r>
              <a:rPr kumimoji="0" lang="en-US" altLang="en-US" sz="1400" b="1">
                <a:latin typeface="Courier New" panose="02070309020205020404" pitchFamily="49" charset="0"/>
              </a:rPr>
              <a:t>	</a:t>
            </a:r>
            <a:r>
              <a:rPr kumimoji="0" lang="en-US" altLang="en-US" b="1">
                <a:latin typeface="Courier New" panose="02070309020205020404" pitchFamily="49" charset="0"/>
              </a:rPr>
              <a:t>mach_msg_header_t header; </a:t>
            </a:r>
          </a:p>
          <a:p>
            <a:pPr>
              <a:spcBef>
                <a:spcPct val="0"/>
              </a:spcBef>
              <a:buClrTx/>
              <a:buSzTx/>
              <a:buFontTx/>
              <a:buNone/>
            </a:pPr>
            <a:r>
              <a:rPr kumimoji="0" lang="en-US" altLang="en-US" b="1">
                <a:latin typeface="Courier New" panose="02070309020205020404" pitchFamily="49" charset="0"/>
              </a:rPr>
              <a:t>	int data; </a:t>
            </a:r>
          </a:p>
          <a:p>
            <a:pPr>
              <a:spcBef>
                <a:spcPct val="0"/>
              </a:spcBef>
              <a:buClrTx/>
              <a:buSzTx/>
              <a:buFontTx/>
              <a:buNone/>
            </a:pPr>
            <a:r>
              <a:rPr kumimoji="0" lang="en-US" altLang="en-US" sz="1400" b="1">
                <a:latin typeface="Courier New" panose="02070309020205020404" pitchFamily="49" charset="0"/>
              </a:rPr>
              <a:t>}</a:t>
            </a:r>
            <a:r>
              <a:rPr kumimoji="0" lang="en-US" altLang="en-US" b="1">
                <a:latin typeface="Courier New" panose="02070309020205020404" pitchFamily="49" charset="0"/>
              </a:rPr>
              <a:t>;</a:t>
            </a:r>
            <a:br>
              <a:rPr kumimoji="0" lang="en-US" altLang="en-US" b="1">
                <a:latin typeface="Courier New" panose="02070309020205020404" pitchFamily="49" charset="0"/>
              </a:rPr>
            </a:br>
            <a:r>
              <a:rPr kumimoji="0" lang="en-US" altLang="en-US" b="1">
                <a:latin typeface="Courier New" panose="02070309020205020404" pitchFamily="49" charset="0"/>
              </a:rPr>
              <a:t/>
            </a:r>
            <a:br>
              <a:rPr kumimoji="0" lang="en-US" altLang="en-US" b="1">
                <a:latin typeface="Courier New" panose="02070309020205020404" pitchFamily="49" charset="0"/>
              </a:rPr>
            </a:br>
            <a:r>
              <a:rPr kumimoji="0" lang="en-US" altLang="en-US" b="1">
                <a:latin typeface="Courier New" panose="02070309020205020404" pitchFamily="49" charset="0"/>
              </a:rPr>
              <a:t>mach port t client; </a:t>
            </a:r>
          </a:p>
          <a:p>
            <a:pPr>
              <a:spcBef>
                <a:spcPct val="0"/>
              </a:spcBef>
              <a:buClrTx/>
              <a:buSzTx/>
              <a:buFontTx/>
              <a:buNone/>
            </a:pPr>
            <a:r>
              <a:rPr kumimoji="0" lang="en-US" altLang="en-US" b="1">
                <a:latin typeface="Courier New" panose="02070309020205020404" pitchFamily="49" charset="0"/>
              </a:rPr>
              <a:t>mach port t server;</a:t>
            </a:r>
            <a:br>
              <a:rPr kumimoji="0" lang="en-US" altLang="en-US" b="1">
                <a:latin typeface="Courier New" panose="02070309020205020404" pitchFamily="49" charset="0"/>
              </a:rPr>
            </a:br>
            <a:endParaRPr kumimoji="0" lang="en-US" altLang="en-US" b="1">
              <a:latin typeface="Courier New" panose="02070309020205020404" pitchFamily="49"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869950" y="1154113"/>
            <a:ext cx="6950075" cy="4530725"/>
          </a:xfrm>
        </p:spPr>
        <p:txBody>
          <a:bodyPr/>
          <a:lstStyle/>
          <a:p>
            <a:r>
              <a:rPr lang="en-US" altLang="en-US" dirty="0"/>
              <a:t>Message-passing centric via </a:t>
            </a:r>
            <a:r>
              <a:rPr lang="en-US" altLang="en-US" b="1" dirty="0">
                <a:solidFill>
                  <a:srgbClr val="006699"/>
                </a:solidFill>
                <a:latin typeface="+mj-lt"/>
              </a:rPr>
              <a:t>advanced</a:t>
            </a:r>
            <a:r>
              <a:rPr lang="en-US" altLang="en-US" b="1" dirty="0">
                <a:solidFill>
                  <a:srgbClr val="0000FF"/>
                </a:solidFill>
              </a:rPr>
              <a:t> </a:t>
            </a:r>
            <a:r>
              <a:rPr lang="en-US" altLang="en-US" b="1" dirty="0">
                <a:solidFill>
                  <a:srgbClr val="006699"/>
                </a:solidFill>
                <a:latin typeface="+mj-lt"/>
              </a:rPr>
              <a:t>local</a:t>
            </a:r>
            <a:r>
              <a:rPr lang="en-US" altLang="en-US" b="1" dirty="0">
                <a:solidFill>
                  <a:srgbClr val="0000FF"/>
                </a:solidFill>
              </a:rPr>
              <a:t> </a:t>
            </a:r>
            <a:r>
              <a:rPr lang="en-US" altLang="en-US" b="1" dirty="0">
                <a:solidFill>
                  <a:srgbClr val="006699"/>
                </a:solidFill>
                <a:latin typeface="+mj-lt"/>
              </a:rPr>
              <a:t>procedure</a:t>
            </a:r>
            <a:r>
              <a:rPr lang="en-US" altLang="en-US" b="1" dirty="0">
                <a:solidFill>
                  <a:srgbClr val="0000FF"/>
                </a:solidFill>
              </a:rPr>
              <a:t> </a:t>
            </a:r>
            <a:r>
              <a:rPr lang="en-US" altLang="en-US" b="1" dirty="0">
                <a:solidFill>
                  <a:srgbClr val="006699"/>
                </a:solidFill>
                <a:latin typeface="+mj-lt"/>
              </a:rPr>
              <a:t>call</a:t>
            </a:r>
            <a:r>
              <a:rPr lang="en-US" altLang="en-US" b="1" dirty="0">
                <a:solidFill>
                  <a:srgbClr val="0000FF"/>
                </a:solidFill>
              </a:rPr>
              <a:t> </a:t>
            </a:r>
            <a:r>
              <a:rPr lang="en-US" altLang="en-US" b="1" dirty="0">
                <a:solidFill>
                  <a:srgbClr val="000000"/>
                </a:solidFill>
              </a:rPr>
              <a:t>(</a:t>
            </a:r>
            <a:r>
              <a:rPr lang="en-US" altLang="en-US" b="1" dirty="0">
                <a:solidFill>
                  <a:srgbClr val="006699"/>
                </a:solidFill>
                <a:latin typeface="+mj-lt"/>
              </a:rPr>
              <a:t>LPC</a:t>
            </a:r>
            <a:r>
              <a:rPr lang="en-US" altLang="en-US" b="1" dirty="0">
                <a:solidFill>
                  <a:srgbClr val="000000"/>
                </a:solidFill>
              </a:rPr>
              <a:t>)</a:t>
            </a:r>
            <a:r>
              <a:rPr lang="en-US" altLang="en-US" dirty="0"/>
              <a:t> facility</a:t>
            </a:r>
          </a:p>
          <a:p>
            <a:pPr lvl="1"/>
            <a:r>
              <a:rPr lang="en-US" altLang="en-US" dirty="0"/>
              <a:t>Only works between processes on the same system</a:t>
            </a:r>
          </a:p>
          <a:p>
            <a:pPr lvl="1"/>
            <a:r>
              <a:rPr lang="en-US" altLang="en-US" dirty="0"/>
              <a:t>Uses ports (like mailboxes) to establish and maintain communication channels</a:t>
            </a:r>
          </a:p>
          <a:p>
            <a:pPr lvl="1"/>
            <a:r>
              <a:rPr lang="en-US" altLang="en-US" dirty="0"/>
              <a:t>Communication works as follows:</a:t>
            </a:r>
          </a:p>
          <a:p>
            <a:pPr lvl="2"/>
            <a:r>
              <a:rPr lang="en-US" altLang="en-US" dirty="0"/>
              <a:t>The client opens a handle to the subsystem’</a:t>
            </a:r>
            <a:r>
              <a:rPr lang="en-US" altLang="ja-JP" dirty="0"/>
              <a:t>s </a:t>
            </a:r>
            <a:r>
              <a:rPr lang="en-US" altLang="ja-JP" b="1" dirty="0">
                <a:solidFill>
                  <a:srgbClr val="006699"/>
                </a:solidFill>
                <a:latin typeface="+mj-lt"/>
              </a:rPr>
              <a:t>connection</a:t>
            </a:r>
            <a:r>
              <a:rPr lang="en-US" altLang="ja-JP" b="1" dirty="0">
                <a:solidFill>
                  <a:srgbClr val="0000FF"/>
                </a:solidFill>
              </a:rPr>
              <a:t> </a:t>
            </a:r>
            <a:r>
              <a:rPr lang="en-US" altLang="ja-JP" b="1" dirty="0">
                <a:solidFill>
                  <a:srgbClr val="006699"/>
                </a:solidFill>
                <a:latin typeface="+mj-lt"/>
              </a:rPr>
              <a:t>port</a:t>
            </a:r>
            <a:r>
              <a:rPr lang="en-US" altLang="ja-JP" dirty="0"/>
              <a:t> object.</a:t>
            </a:r>
          </a:p>
          <a:p>
            <a:pPr lvl="2"/>
            <a:r>
              <a:rPr lang="en-US" altLang="en-US" dirty="0"/>
              <a:t>The client sends a connection request.</a:t>
            </a:r>
          </a:p>
          <a:p>
            <a:pPr lvl="2"/>
            <a:r>
              <a:rPr lang="en-US" altLang="en-US" dirty="0"/>
              <a:t>The server creates two private </a:t>
            </a:r>
            <a:r>
              <a:rPr lang="en-US" altLang="en-US" b="1" dirty="0">
                <a:solidFill>
                  <a:srgbClr val="006699"/>
                </a:solidFill>
                <a:latin typeface="+mj-lt"/>
              </a:rPr>
              <a:t>communication</a:t>
            </a:r>
            <a:r>
              <a:rPr lang="en-US" altLang="en-US" b="1" dirty="0">
                <a:solidFill>
                  <a:srgbClr val="0000FF"/>
                </a:solidFill>
              </a:rPr>
              <a:t> </a:t>
            </a:r>
            <a:r>
              <a:rPr lang="en-US" altLang="en-US" b="1" dirty="0">
                <a:solidFill>
                  <a:srgbClr val="006699"/>
                </a:solidFill>
                <a:latin typeface="+mj-lt"/>
              </a:rPr>
              <a:t>ports</a:t>
            </a:r>
            <a:r>
              <a:rPr lang="en-US" altLang="en-US" b="1" dirty="0">
                <a:solidFill>
                  <a:srgbClr val="0000FF"/>
                </a:solidFill>
              </a:rPr>
              <a:t> </a:t>
            </a:r>
            <a:r>
              <a:rPr lang="en-US" altLang="en-US" dirty="0"/>
              <a:t>and returns the handle to one of them to the client.</a:t>
            </a:r>
          </a:p>
          <a:p>
            <a:pPr lvl="2"/>
            <a:r>
              <a:rPr lang="en-US" altLang="en-US" dirty="0"/>
              <a:t>The client and server use the corresponding port handle to send messages or callbacks and to listen for replies.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en-US" altLang="en-US"/>
              <a:t>Process Concept (Cont.)</a:t>
            </a:r>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793750" y="1203325"/>
            <a:ext cx="6949621" cy="4595132"/>
          </a:xfrm>
        </p:spPr>
        <p:txBody>
          <a:bodyPr/>
          <a:lstStyle/>
          <a:p>
            <a:r>
              <a:rPr lang="en-US" altLang="en-US" dirty="0"/>
              <a:t>Program is </a:t>
            </a:r>
            <a:r>
              <a:rPr lang="en-US" altLang="en-US" b="1" dirty="0"/>
              <a:t>passive</a:t>
            </a:r>
            <a:r>
              <a:rPr lang="en-US" altLang="en-US" dirty="0"/>
              <a:t> entity stored on disk (</a:t>
            </a:r>
            <a:r>
              <a:rPr lang="en-US" altLang="en-US" b="1" dirty="0">
                <a:solidFill>
                  <a:srgbClr val="006699"/>
                </a:solidFill>
                <a:latin typeface="+mj-lt"/>
              </a:rPr>
              <a:t>executable</a:t>
            </a:r>
            <a:r>
              <a:rPr lang="en-US" altLang="en-US" b="1" dirty="0">
                <a:solidFill>
                  <a:srgbClr val="3366FF"/>
                </a:solidFill>
              </a:rPr>
              <a:t> </a:t>
            </a:r>
            <a:r>
              <a:rPr lang="en-US" altLang="en-US" b="1" dirty="0">
                <a:solidFill>
                  <a:srgbClr val="006699"/>
                </a:solidFill>
                <a:latin typeface="+mj-lt"/>
              </a:rPr>
              <a:t>file</a:t>
            </a:r>
            <a:r>
              <a:rPr lang="en-US" altLang="en-US" dirty="0"/>
              <a:t>); process is </a:t>
            </a:r>
            <a:r>
              <a:rPr lang="en-US" altLang="en-US" b="1" dirty="0"/>
              <a:t>active</a:t>
            </a:r>
            <a:r>
              <a:rPr lang="en-US" altLang="en-US" b="1" i="1" dirty="0"/>
              <a:t> </a:t>
            </a:r>
          </a:p>
          <a:p>
            <a:pPr lvl="1"/>
            <a:r>
              <a:rPr lang="en-US" altLang="en-US" dirty="0"/>
              <a:t>Program becomes process when an executable file is loaded into memory</a:t>
            </a:r>
          </a:p>
          <a:p>
            <a:r>
              <a:rPr lang="en-US" altLang="en-US" dirty="0"/>
              <a:t>Execution of program started via GUI mouse clicks, command line entry of its name, etc.</a:t>
            </a:r>
          </a:p>
          <a:p>
            <a:r>
              <a:rPr lang="en-US" altLang="en-US" dirty="0"/>
              <a:t>One program can be several processes</a:t>
            </a:r>
          </a:p>
          <a:p>
            <a:pPr lvl="1"/>
            <a:r>
              <a:rPr lang="en-US" altLang="en-US" dirty="0"/>
              <a:t>Consider multiple users executing the same program</a:t>
            </a:r>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874713" y="1154113"/>
            <a:ext cx="7588250" cy="4530725"/>
          </a:xfrm>
        </p:spPr>
        <p:txBody>
          <a:bodyPr/>
          <a:lstStyle/>
          <a:p>
            <a:r>
              <a:rPr lang="en-US" altLang="en-US"/>
              <a:t>Acts as a conduit allowing two processes to communicate</a:t>
            </a:r>
          </a:p>
          <a:p>
            <a:r>
              <a:rPr lang="en-US" altLang="en-US"/>
              <a:t>Issues:</a:t>
            </a:r>
          </a:p>
          <a:p>
            <a:pPr lvl="1"/>
            <a:r>
              <a:rPr lang="en-US" altLang="en-US"/>
              <a:t>Is communication unidirectional or bidirectional?</a:t>
            </a:r>
          </a:p>
          <a:p>
            <a:pPr lvl="1"/>
            <a:r>
              <a:rPr lang="en-US" altLang="en-US"/>
              <a:t>In the case of two-way communication, is it half or full-duplex?</a:t>
            </a:r>
          </a:p>
          <a:p>
            <a:pPr lvl="1"/>
            <a:r>
              <a:rPr lang="en-US" altLang="en-US"/>
              <a:t>Must there exist a relationship (i.e., </a:t>
            </a:r>
            <a:r>
              <a:rPr lang="en-US" altLang="en-US" b="1" i="1"/>
              <a:t>parent-child</a:t>
            </a:r>
            <a:r>
              <a:rPr lang="en-US" altLang="en-US"/>
              <a:t>) between the communicating processes?</a:t>
            </a:r>
          </a:p>
          <a:p>
            <a:pPr lvl="1"/>
            <a:r>
              <a:rPr lang="en-US" altLang="en-US"/>
              <a:t>Can the pipes be used over a network?</a:t>
            </a:r>
          </a:p>
          <a:p>
            <a:r>
              <a:rPr lang="en-US" altLang="en-US" b="1"/>
              <a:t>Ordinary pipes </a:t>
            </a:r>
            <a:r>
              <a:rPr lang="en-US" altLang="en-US"/>
              <a:t>– cannot be accessed  from outside the process that created it. Typically, a parent process creates a pipe and uses it to communicate with a child process that it created. </a:t>
            </a:r>
          </a:p>
          <a:p>
            <a:r>
              <a:rPr lang="en-US" altLang="en-US" b="1"/>
              <a:t>Named pipes </a:t>
            </a:r>
            <a:r>
              <a:rPr lang="en-US" altLang="en-US"/>
              <a:t>– can be accessed without a parent-child relationship.</a:t>
            </a:r>
          </a:p>
          <a:p>
            <a:pPr>
              <a:buFont typeface="Monotype Sorts" pitchFamily="-84" charset="2"/>
              <a:buNone/>
            </a:pPr>
            <a:endParaRPr lang="en-US" altLang="en-US"/>
          </a:p>
          <a:p>
            <a:pPr lvl="1"/>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r>
              <a:rPr lang="en-US" altLang="en-US" dirty="0"/>
              <a:t>Ordinary Pipes</a:t>
            </a:r>
            <a:r>
              <a:rPr lang="en-US" altLang="en-US" b="1" dirty="0"/>
              <a:t> </a:t>
            </a:r>
            <a:r>
              <a:rPr lang="en-US" altLang="en-US" dirty="0"/>
              <a:t>allow communication in standard producer-consumer style</a:t>
            </a:r>
          </a:p>
          <a:p>
            <a:r>
              <a:rPr lang="en-US" altLang="en-US" dirty="0"/>
              <a:t>Producer writes to one end (the </a:t>
            </a:r>
            <a:r>
              <a:rPr lang="en-US" altLang="en-US" b="1" dirty="0">
                <a:solidFill>
                  <a:srgbClr val="006699"/>
                </a:solidFill>
                <a:latin typeface="+mj-lt"/>
              </a:rPr>
              <a:t>write-end</a:t>
            </a:r>
            <a:r>
              <a:rPr lang="en-US" altLang="en-US" b="1" dirty="0">
                <a:solidFill>
                  <a:srgbClr val="0000FF"/>
                </a:solidFill>
              </a:rPr>
              <a:t> </a:t>
            </a:r>
            <a:r>
              <a:rPr lang="en-US" altLang="en-US" dirty="0"/>
              <a:t>of the pipe)</a:t>
            </a:r>
          </a:p>
          <a:p>
            <a:r>
              <a:rPr lang="en-US" altLang="en-US" dirty="0"/>
              <a:t>Consumer reads from the other end (the </a:t>
            </a:r>
            <a:r>
              <a:rPr lang="en-US" altLang="en-US" b="1" dirty="0">
                <a:solidFill>
                  <a:srgbClr val="006699"/>
                </a:solidFill>
                <a:latin typeface="+mj-lt"/>
              </a:rPr>
              <a:t>read-end</a:t>
            </a:r>
            <a:r>
              <a:rPr lang="en-US" altLang="en-US" i="1" dirty="0"/>
              <a:t> </a:t>
            </a:r>
            <a:r>
              <a:rPr lang="en-US" altLang="en-US" dirty="0"/>
              <a:t>of the pipe)</a:t>
            </a:r>
          </a:p>
          <a:p>
            <a:r>
              <a:rPr lang="en-US" altLang="en-US" dirty="0"/>
              <a:t>Ordinary pipes are therefore unidirectional</a:t>
            </a:r>
          </a:p>
          <a:p>
            <a:r>
              <a:rPr lang="en-US" altLang="en-US" dirty="0"/>
              <a:t>Require parent-child relationship between communicating processes</a:t>
            </a:r>
          </a:p>
          <a:p>
            <a:pPr>
              <a:buFont typeface="Monotype Sorts" pitchFamily="-84" charset="2"/>
              <a:buNone/>
            </a:pPr>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pPr>
              <a:buFont typeface="Monotype Sorts" pitchFamily="-84" charset="2"/>
              <a:buNone/>
            </a:pPr>
            <a:endParaRPr lang="en-US" altLang="en-US" sz="800" dirty="0"/>
          </a:p>
          <a:p>
            <a:r>
              <a:rPr lang="en-US" altLang="en-US" dirty="0"/>
              <a:t>Windows calls these </a:t>
            </a:r>
            <a:r>
              <a:rPr lang="en-US" altLang="en-US" b="1" dirty="0">
                <a:solidFill>
                  <a:srgbClr val="006699"/>
                </a:solidFill>
                <a:latin typeface="+mj-lt"/>
              </a:rPr>
              <a:t>anonymous</a:t>
            </a:r>
            <a:r>
              <a:rPr lang="en-US" altLang="en-US" b="1" dirty="0">
                <a:solidFill>
                  <a:srgbClr val="0000FF"/>
                </a:solidFill>
              </a:rPr>
              <a:t> </a:t>
            </a:r>
            <a:r>
              <a:rPr lang="en-US" altLang="en-US" b="1" dirty="0">
                <a:solidFill>
                  <a:srgbClr val="006699"/>
                </a:solidFill>
                <a:latin typeface="+mj-lt"/>
              </a:rPr>
              <a:t>pipes</a:t>
            </a: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530600"/>
            <a:ext cx="38893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r>
              <a:rPr lang="en-US" altLang="en-US"/>
              <a:t>Named Pipes are more powerful than ordinary pipes</a:t>
            </a:r>
          </a:p>
          <a:p>
            <a:r>
              <a:rPr lang="en-US" altLang="en-US"/>
              <a:t>Communication is bidirectional</a:t>
            </a:r>
          </a:p>
          <a:p>
            <a:r>
              <a:rPr lang="en-US" altLang="en-US"/>
              <a:t>No parent-child relationship is necessary between the communicating processes</a:t>
            </a:r>
          </a:p>
          <a:p>
            <a:r>
              <a:rPr lang="en-US" altLang="en-US"/>
              <a:t>Several processes can use the named pipe for communication</a:t>
            </a:r>
          </a:p>
          <a:p>
            <a:r>
              <a:rPr lang="en-US" altLang="en-US"/>
              <a:t>Provided on both UNIX and Windows systems</a:t>
            </a:r>
          </a:p>
          <a:p>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r>
              <a:rPr lang="en-US" altLang="en-US"/>
              <a:t>Sockets</a:t>
            </a:r>
          </a:p>
          <a:p>
            <a:r>
              <a:rPr lang="en-US" altLang="en-US"/>
              <a:t>Remote Procedure Calls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876300" y="1154113"/>
            <a:ext cx="7632700" cy="4530725"/>
          </a:xfrm>
        </p:spPr>
        <p:txBody>
          <a:bodyPr/>
          <a:lstStyle/>
          <a:p>
            <a:r>
              <a:rPr lang="en-US" altLang="en-US" dirty="0"/>
              <a:t>A </a:t>
            </a:r>
            <a:r>
              <a:rPr lang="en-US" altLang="en-US" b="1" dirty="0">
                <a:solidFill>
                  <a:srgbClr val="006699"/>
                </a:solidFill>
                <a:latin typeface="+mj-lt"/>
              </a:rPr>
              <a:t>socket</a:t>
            </a:r>
            <a:r>
              <a:rPr lang="en-US" altLang="en-US" b="1" dirty="0">
                <a:solidFill>
                  <a:srgbClr val="0000FF"/>
                </a:solidFill>
              </a:rPr>
              <a:t> </a:t>
            </a:r>
            <a:r>
              <a:rPr lang="en-US" altLang="en-US" dirty="0"/>
              <a:t>is defined as an endpoint for communication</a:t>
            </a:r>
            <a:endParaRPr lang="en-US" altLang="en-US" sz="800" dirty="0"/>
          </a:p>
          <a:p>
            <a:r>
              <a:rPr lang="en-US" altLang="en-US" dirty="0"/>
              <a:t>Concatenation of IP address and </a:t>
            </a:r>
            <a:r>
              <a:rPr lang="en-US" altLang="en-US" b="1" dirty="0">
                <a:solidFill>
                  <a:srgbClr val="006699"/>
                </a:solidFill>
                <a:latin typeface="+mj-lt"/>
              </a:rPr>
              <a:t>port</a:t>
            </a:r>
            <a:r>
              <a:rPr lang="en-US" altLang="en-US" dirty="0"/>
              <a:t> – a number included at start of message packet to differentiate network services on a host</a:t>
            </a:r>
            <a:endParaRPr lang="en-US" altLang="en-US" sz="800" dirty="0"/>
          </a:p>
          <a:p>
            <a:r>
              <a:rPr lang="en-US" altLang="en-US" dirty="0"/>
              <a:t>The socket </a:t>
            </a:r>
            <a:r>
              <a:rPr lang="en-US" altLang="en-US" b="1" dirty="0"/>
              <a:t>161.25.19.8:1625</a:t>
            </a:r>
            <a:r>
              <a:rPr lang="en-US" altLang="en-US" dirty="0"/>
              <a:t> refers to port </a:t>
            </a:r>
            <a:r>
              <a:rPr lang="en-US" altLang="en-US" b="1" dirty="0"/>
              <a:t>1625</a:t>
            </a:r>
            <a:r>
              <a:rPr lang="en-US" altLang="en-US" dirty="0"/>
              <a:t> on host </a:t>
            </a:r>
            <a:r>
              <a:rPr lang="en-US" altLang="en-US" b="1" dirty="0"/>
              <a:t>161.25.19.8</a:t>
            </a:r>
            <a:endParaRPr lang="en-US" altLang="en-US" sz="800" b="1" dirty="0"/>
          </a:p>
          <a:p>
            <a:r>
              <a:rPr lang="en-US" altLang="en-US" dirty="0"/>
              <a:t>Communication consists between a pair of sockets</a:t>
            </a:r>
            <a:endParaRPr lang="en-US" altLang="en-US" sz="800" dirty="0"/>
          </a:p>
          <a:p>
            <a:r>
              <a:rPr lang="en-US" altLang="en-US" dirty="0"/>
              <a:t>All ports below 1024 are </a:t>
            </a:r>
            <a:r>
              <a:rPr lang="en-US" altLang="en-US" b="1" i="1" dirty="0"/>
              <a:t>well known</a:t>
            </a:r>
            <a:r>
              <a:rPr lang="en-US" altLang="en-US" dirty="0"/>
              <a:t>, used for standard services</a:t>
            </a:r>
            <a:endParaRPr lang="en-US" altLang="en-US" sz="800" dirty="0"/>
          </a:p>
          <a:p>
            <a:r>
              <a:rPr lang="en-US" altLang="en-US" dirty="0"/>
              <a:t>Special IP address 127.0.0.1 (</a:t>
            </a:r>
            <a:r>
              <a:rPr lang="en-US" altLang="en-US" b="1" dirty="0">
                <a:solidFill>
                  <a:srgbClr val="006699"/>
                </a:solidFill>
                <a:latin typeface="+mj-lt"/>
              </a:rPr>
              <a:t>loopback</a:t>
            </a:r>
            <a:r>
              <a:rPr lang="en-US" altLang="en-US" dirty="0"/>
              <a:t>) to refer to system on which process is running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806450" y="1233488"/>
            <a:ext cx="3419475" cy="4530725"/>
          </a:xfrm>
        </p:spPr>
        <p:txBody>
          <a:bodyPr/>
          <a:lstStyle/>
          <a:p>
            <a:r>
              <a:rPr lang="en-US" altLang="en-US" dirty="0"/>
              <a:t>Three types of sockets</a:t>
            </a:r>
          </a:p>
          <a:p>
            <a:pPr lvl="1"/>
            <a:r>
              <a:rPr lang="en-US" altLang="en-US" b="1" dirty="0">
                <a:solidFill>
                  <a:srgbClr val="006699"/>
                </a:solidFill>
                <a:latin typeface="+mj-lt"/>
              </a:rPr>
              <a:t>Connection-oriented</a:t>
            </a:r>
            <a:r>
              <a:rPr lang="en-US" altLang="en-US" b="1" dirty="0">
                <a:solidFill>
                  <a:srgbClr val="0000FF"/>
                </a:solidFill>
              </a:rPr>
              <a:t> </a:t>
            </a:r>
            <a:r>
              <a:rPr lang="en-US" altLang="en-US" dirty="0"/>
              <a:t>(</a:t>
            </a:r>
            <a:r>
              <a:rPr lang="en-US" altLang="en-US" b="1" dirty="0">
                <a:solidFill>
                  <a:srgbClr val="006699"/>
                </a:solidFill>
                <a:latin typeface="+mj-lt"/>
              </a:rPr>
              <a:t>TCP</a:t>
            </a:r>
            <a:r>
              <a:rPr lang="en-US" altLang="en-US" dirty="0"/>
              <a:t>)</a:t>
            </a:r>
          </a:p>
          <a:p>
            <a:pPr lvl="1"/>
            <a:r>
              <a:rPr lang="en-US" altLang="en-US" b="1" dirty="0">
                <a:solidFill>
                  <a:srgbClr val="006699"/>
                </a:solidFill>
                <a:latin typeface="+mj-lt"/>
              </a:rPr>
              <a:t>Connectionless</a:t>
            </a:r>
            <a:r>
              <a:rPr lang="en-US" altLang="en-US" dirty="0"/>
              <a:t> (</a:t>
            </a:r>
            <a:r>
              <a:rPr lang="en-US" altLang="en-US" b="1" dirty="0">
                <a:solidFill>
                  <a:srgbClr val="006699"/>
                </a:solidFill>
                <a:latin typeface="+mj-lt"/>
              </a:rPr>
              <a:t>UDP</a:t>
            </a:r>
            <a:r>
              <a:rPr lang="en-US" altLang="en-US" dirty="0"/>
              <a:t>)</a:t>
            </a:r>
          </a:p>
          <a:p>
            <a:pPr lvl="1"/>
            <a:r>
              <a:rPr lang="en-US" altLang="en-US" b="1" dirty="0" err="1">
                <a:latin typeface="Courier New" panose="02070309020205020404" pitchFamily="49" charset="0"/>
              </a:rPr>
              <a:t>MulticastSocket</a:t>
            </a:r>
            <a:r>
              <a:rPr lang="en-US" altLang="en-US" dirty="0"/>
              <a:t> class– data can be sent to multiple recipients</a:t>
            </a:r>
          </a:p>
          <a:p>
            <a:r>
              <a:rPr lang="en-US" altLang="en-US" dirty="0"/>
              <a:t>Consider this “Date” server in Java:</a:t>
            </a:r>
          </a:p>
          <a:p>
            <a:pPr lvl="1"/>
            <a:endParaRPr lang="en-US" altLang="en-US" dirty="0"/>
          </a:p>
          <a:p>
            <a:endParaRPr lang="en-US" altLang="en-US" dirty="0"/>
          </a:p>
        </p:txBody>
      </p:sp>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5925" y="1233488"/>
            <a:ext cx="474027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275013" y="1123950"/>
            <a:ext cx="285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3325" y="1620838"/>
            <a:ext cx="4954588"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901700" y="1138238"/>
            <a:ext cx="7654925" cy="4867275"/>
          </a:xfrm>
        </p:spPr>
        <p:txBody>
          <a:bodyPr/>
          <a:lstStyle/>
          <a:p>
            <a:r>
              <a:rPr lang="en-US" altLang="en-US" dirty="0"/>
              <a:t>Remote procedure call (RPC) abstracts procedure calls between processes on networked systems</a:t>
            </a:r>
          </a:p>
          <a:p>
            <a:pPr lvl="1"/>
            <a:r>
              <a:rPr lang="en-US" altLang="en-US" dirty="0"/>
              <a:t>Again uses ports for service differentiation</a:t>
            </a:r>
          </a:p>
          <a:p>
            <a:r>
              <a:rPr lang="en-US" altLang="en-US" b="1" dirty="0">
                <a:solidFill>
                  <a:srgbClr val="006699"/>
                </a:solidFill>
                <a:latin typeface="+mj-lt"/>
              </a:rPr>
              <a:t>Stubs</a:t>
            </a:r>
            <a:r>
              <a:rPr lang="en-US" altLang="en-US" dirty="0"/>
              <a:t> – client-side proxy for the actual procedure on the server</a:t>
            </a:r>
          </a:p>
          <a:p>
            <a:r>
              <a:rPr lang="en-US" altLang="en-US" dirty="0"/>
              <a:t>The client-side stub locates the server and </a:t>
            </a:r>
            <a:r>
              <a:rPr lang="en-US" altLang="en-US" b="1" dirty="0">
                <a:solidFill>
                  <a:srgbClr val="006699"/>
                </a:solidFill>
                <a:latin typeface="+mj-lt"/>
              </a:rPr>
              <a:t>marshalls</a:t>
            </a:r>
            <a:r>
              <a:rPr lang="en-US" altLang="en-US" dirty="0"/>
              <a:t> the parameters</a:t>
            </a:r>
          </a:p>
          <a:p>
            <a:r>
              <a:rPr lang="en-US" altLang="en-US" dirty="0"/>
              <a:t>The server-side stub receives this message, unpacks the marshalled parameters, and performs the procedure on the server</a:t>
            </a:r>
          </a:p>
          <a:p>
            <a:r>
              <a:rPr lang="en-US" altLang="en-US" dirty="0"/>
              <a:t>On Windows, stub code compile from specification written in </a:t>
            </a:r>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en-US" altLang="en-US"/>
              <a:t>Process in Memory</a:t>
            </a:r>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930275" y="969963"/>
            <a:ext cx="7672388" cy="4675187"/>
          </a:xfrm>
        </p:spPr>
        <p:txBody>
          <a:bodyPr/>
          <a:lstStyle/>
          <a:p>
            <a:pPr>
              <a:buFont typeface="Monotype Sorts" pitchFamily="-84" charset="2"/>
              <a:buNone/>
            </a:pPr>
            <a:endParaRPr lang="en-US" altLang="en-US" sz="1600" dirty="0"/>
          </a:p>
          <a:p>
            <a:r>
              <a:rPr lang="en-US" altLang="en-US" dirty="0"/>
              <a:t>Data representation handled via </a:t>
            </a:r>
            <a:r>
              <a:rPr lang="en-US" altLang="en-US" b="1" dirty="0">
                <a:solidFill>
                  <a:srgbClr val="006699"/>
                </a:solidFill>
                <a:latin typeface="+mj-lt"/>
              </a:rPr>
              <a:t>External Data Representation</a:t>
            </a:r>
            <a:r>
              <a:rPr lang="en-US" altLang="en-US" b="1" dirty="0">
                <a:solidFill>
                  <a:srgbClr val="0000FF"/>
                </a:solidFill>
              </a:rPr>
              <a:t> </a:t>
            </a:r>
            <a:r>
              <a:rPr lang="en-US" altLang="en-US" dirty="0"/>
              <a:t>(</a:t>
            </a:r>
            <a:r>
              <a:rPr lang="en-US" altLang="en-US" b="1" dirty="0">
                <a:solidFill>
                  <a:srgbClr val="006699"/>
                </a:solidFill>
                <a:latin typeface="+mj-lt"/>
              </a:rPr>
              <a:t>XDL</a:t>
            </a:r>
            <a:r>
              <a:rPr lang="en-US" altLang="en-US" dirty="0"/>
              <a:t>) format to account for different architectures</a:t>
            </a:r>
          </a:p>
          <a:p>
            <a:pPr lvl="1"/>
            <a:r>
              <a:rPr lang="en-US" altLang="en-US" b="1" dirty="0">
                <a:solidFill>
                  <a:srgbClr val="006699"/>
                </a:solidFill>
                <a:latin typeface="+mj-lt"/>
              </a:rPr>
              <a:t>Big-endian</a:t>
            </a:r>
            <a:r>
              <a:rPr lang="en-US" altLang="en-US" b="1" dirty="0">
                <a:solidFill>
                  <a:srgbClr val="0000FF"/>
                </a:solidFill>
              </a:rPr>
              <a:t> </a:t>
            </a:r>
            <a:r>
              <a:rPr lang="en-US" altLang="en-US" dirty="0"/>
              <a:t>and </a:t>
            </a:r>
            <a:r>
              <a:rPr lang="en-US" altLang="en-US" b="1" dirty="0">
                <a:solidFill>
                  <a:srgbClr val="006699"/>
                </a:solidFill>
                <a:latin typeface="+mj-lt"/>
              </a:rPr>
              <a:t>little-endian</a:t>
            </a:r>
          </a:p>
          <a:p>
            <a:r>
              <a:rPr lang="en-US" altLang="en-US" dirty="0"/>
              <a:t>Remote communication has more failure scenarios than local</a:t>
            </a:r>
          </a:p>
          <a:p>
            <a:pPr lvl="1"/>
            <a:r>
              <a:rPr lang="en-US" altLang="en-US" dirty="0"/>
              <a:t>Messages can be delivered </a:t>
            </a:r>
            <a:r>
              <a:rPr lang="en-US" altLang="en-US" b="1" i="1" dirty="0"/>
              <a:t>exactly once </a:t>
            </a:r>
            <a:r>
              <a:rPr lang="en-US" altLang="en-US" dirty="0"/>
              <a:t>rather than </a:t>
            </a:r>
            <a:r>
              <a:rPr lang="en-US" altLang="en-US" b="1" i="1" dirty="0"/>
              <a:t>at most once</a:t>
            </a:r>
          </a:p>
          <a:p>
            <a:r>
              <a:rPr lang="en-US" altLang="en-US" dirty="0"/>
              <a:t>OS typically provides a rendezvous (or </a:t>
            </a:r>
            <a:r>
              <a:rPr lang="en-US" altLang="en-US" b="1" dirty="0">
                <a:solidFill>
                  <a:srgbClr val="006699"/>
                </a:solidFill>
                <a:latin typeface="+mj-lt"/>
              </a:rPr>
              <a:t>matchmaker</a:t>
            </a:r>
            <a:r>
              <a:rPr lang="en-US" altLang="en-US" dirty="0"/>
              <a:t>) service to connect client and server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457200" y="230188"/>
            <a:ext cx="8229600" cy="576262"/>
          </a:xfrm>
        </p:spPr>
        <p:txBody>
          <a:bodyPr/>
          <a:lstStyle/>
          <a:p>
            <a:pPr eaLnBrk="1" hangingPunct="1"/>
            <a:r>
              <a:rPr lang="en-US" altLang="en-US"/>
              <a:t>Execution of 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09638"/>
            <a:ext cx="441960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en-US" altLang="en-US"/>
              <a:t>Producer-Consumer Problem</a:t>
            </a:r>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6825665" cy="4344151"/>
          </a:xfrm>
        </p:spPr>
        <p:txBody>
          <a:bodyPr/>
          <a:lstStyle/>
          <a:p>
            <a:r>
              <a:rPr lang="en-US" altLang="en-US" dirty="0"/>
              <a:t>Paradigm for cooperating processes:</a:t>
            </a:r>
          </a:p>
          <a:p>
            <a:pPr lvl="1"/>
            <a:r>
              <a:rPr lang="en-US" altLang="en-US" i="1" dirty="0"/>
              <a:t>producer</a:t>
            </a:r>
            <a:r>
              <a:rPr lang="en-US" altLang="en-US" dirty="0"/>
              <a:t> process produces information that is consumed by a </a:t>
            </a:r>
            <a:r>
              <a:rPr lang="en-US" altLang="en-US" i="1" dirty="0"/>
              <a:t>consumer</a:t>
            </a:r>
            <a:r>
              <a:rPr lang="en-US" altLang="en-US" dirty="0"/>
              <a:t> process</a:t>
            </a:r>
          </a:p>
          <a:p>
            <a:r>
              <a:rPr lang="en-US" altLang="en-US" dirty="0"/>
              <a:t>Two variations:</a:t>
            </a:r>
          </a:p>
          <a:p>
            <a:pPr lvl="1"/>
            <a:r>
              <a:rPr lang="en-US" altLang="en-US" b="1" dirty="0">
                <a:solidFill>
                  <a:srgbClr val="3366FF"/>
                </a:solidFill>
              </a:rPr>
              <a:t>unbounded-buffer </a:t>
            </a:r>
            <a:r>
              <a:rPr lang="en-US" altLang="en-US" dirty="0"/>
              <a:t>places no practical limit on the size of the buffer:</a:t>
            </a:r>
          </a:p>
          <a:p>
            <a:pPr lvl="2"/>
            <a:r>
              <a:rPr lang="en-US" altLang="en-US" dirty="0"/>
              <a:t>Producer never waits</a:t>
            </a:r>
          </a:p>
          <a:p>
            <a:pPr lvl="2"/>
            <a:r>
              <a:rPr lang="en-US" altLang="en-US" dirty="0"/>
              <a:t>Consumer waits if there is no buffer to consume</a:t>
            </a:r>
          </a:p>
          <a:p>
            <a:pPr lvl="1"/>
            <a:r>
              <a:rPr lang="en-US" altLang="en-US" b="1" dirty="0">
                <a:solidFill>
                  <a:srgbClr val="3366FF"/>
                </a:solidFill>
              </a:rPr>
              <a:t>bounded-buffer </a:t>
            </a:r>
            <a:r>
              <a:rPr lang="en-US" altLang="en-US" dirty="0"/>
              <a:t>assumes that there is a fixed buffer size</a:t>
            </a:r>
          </a:p>
          <a:p>
            <a:pPr lvl="2"/>
            <a:r>
              <a:rPr lang="en-US" altLang="en-US" dirty="0"/>
              <a:t>Producer must wait if all buffers are full</a:t>
            </a:r>
          </a:p>
          <a:p>
            <a:pPr lvl="2"/>
            <a:r>
              <a:rPr lang="en-US" altLang="en-US" dirty="0"/>
              <a:t>Consumer waits if there is no buffer to consume</a:t>
            </a:r>
          </a:p>
        </p:txBody>
      </p:sp>
    </p:spTree>
    <p:extLst>
      <p:ext uri="{BB962C8B-B14F-4D97-AF65-F5344CB8AC3E}">
        <p14:creationId xmlns:p14="http://schemas.microsoft.com/office/powerpoint/2010/main" val="2253863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57EF3B1-9524-4F9F-8D41-66B70E161C94}"/>
              </a:ext>
            </a:extLst>
          </p:cNvPr>
          <p:cNvSpPr>
            <a:spLocks noGrp="1" noChangeArrowheads="1"/>
          </p:cNvSpPr>
          <p:nvPr>
            <p:ph type="title"/>
          </p:nvPr>
        </p:nvSpPr>
        <p:spPr>
          <a:xfrm>
            <a:off x="1060450" y="222250"/>
            <a:ext cx="7626350" cy="576263"/>
          </a:xfrm>
        </p:spPr>
        <p:txBody>
          <a:bodyPr/>
          <a:lstStyle/>
          <a:p>
            <a:pPr eaLnBrk="1" hangingPunct="1"/>
            <a:r>
              <a:rPr lang="en-US" altLang="en-US"/>
              <a:t>Cooperating Processes</a:t>
            </a:r>
          </a:p>
        </p:txBody>
      </p:sp>
      <p:sp>
        <p:nvSpPr>
          <p:cNvPr id="63491" name="Rectangle 3">
            <a:extLst>
              <a:ext uri="{FF2B5EF4-FFF2-40B4-BE49-F238E27FC236}">
                <a16:creationId xmlns:a16="http://schemas.microsoft.com/office/drawing/2014/main" id="{B798C0ED-ADE6-4E25-8FAE-2D195C2DFE2E}"/>
              </a:ext>
            </a:extLst>
          </p:cNvPr>
          <p:cNvSpPr>
            <a:spLocks noGrp="1" noChangeArrowheads="1"/>
          </p:cNvSpPr>
          <p:nvPr>
            <p:ph type="body" idx="1"/>
          </p:nvPr>
        </p:nvSpPr>
        <p:spPr>
          <a:xfrm>
            <a:off x="806450" y="1233488"/>
            <a:ext cx="7529513" cy="4530725"/>
          </a:xfrm>
        </p:spPr>
        <p:txBody>
          <a:bodyPr/>
          <a:lstStyle/>
          <a:p>
            <a:r>
              <a:rPr lang="en-US" altLang="en-US" b="1" i="1"/>
              <a:t>Independent</a:t>
            </a:r>
            <a:r>
              <a:rPr lang="en-US" altLang="en-US"/>
              <a:t> process cannot affect or be affected by the execution of another process</a:t>
            </a:r>
          </a:p>
          <a:p>
            <a:r>
              <a:rPr lang="en-US" altLang="en-US" b="1" i="1">
                <a:solidFill>
                  <a:srgbClr val="000000"/>
                </a:solidFill>
              </a:rPr>
              <a:t>Cooperating</a:t>
            </a:r>
            <a:r>
              <a:rPr lang="en-US" altLang="en-US"/>
              <a:t> process can affect or be affected by the execution of another process</a:t>
            </a:r>
          </a:p>
          <a:p>
            <a:r>
              <a:rPr lang="en-US" altLang="en-US"/>
              <a:t>Advantages of process cooperation</a:t>
            </a:r>
          </a:p>
          <a:p>
            <a:pPr lvl="1"/>
            <a:r>
              <a:rPr lang="en-US" altLang="en-US"/>
              <a:t>Information sharing </a:t>
            </a:r>
          </a:p>
          <a:p>
            <a:pPr lvl="1"/>
            <a:r>
              <a:rPr lang="en-US" altLang="en-US"/>
              <a:t>Computation speed-up</a:t>
            </a:r>
          </a:p>
          <a:p>
            <a:pPr lvl="1"/>
            <a:r>
              <a:rPr lang="en-US" altLang="en-US"/>
              <a:t>Modularity</a:t>
            </a:r>
          </a:p>
          <a:p>
            <a:pPr lvl="1"/>
            <a:r>
              <a:rPr lang="en-US" altLang="en-US"/>
              <a:t>Convenience</a:t>
            </a:r>
          </a:p>
        </p:txBody>
      </p:sp>
    </p:spTree>
    <p:extLst>
      <p:ext uri="{BB962C8B-B14F-4D97-AF65-F5344CB8AC3E}">
        <p14:creationId xmlns:p14="http://schemas.microsoft.com/office/powerpoint/2010/main" val="2493325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t>Synchronization</a:t>
            </a: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857250" y="1050925"/>
            <a:ext cx="7716838" cy="4984750"/>
          </a:xfrm>
        </p:spPr>
        <p:txBody>
          <a:bodyPr/>
          <a:lstStyle/>
          <a:p>
            <a:pPr marL="379413" indent="-379413">
              <a:defRPr/>
            </a:pPr>
            <a:r>
              <a:rPr lang="en-US" dirty="0">
                <a:cs typeface="ＭＳ Ｐゴシック" charset="-128"/>
              </a:rPr>
              <a:t>Message passing may be either blocking or non-blocking</a:t>
            </a:r>
          </a:p>
          <a:p>
            <a:pPr marL="779463" lvl="1" indent="-379413">
              <a:defRPr/>
            </a:pPr>
            <a:r>
              <a:rPr lang="en-US" b="1" dirty="0">
                <a:solidFill>
                  <a:srgbClr val="3366FF"/>
                </a:solidFill>
                <a:cs typeface="ＭＳ Ｐゴシック" charset="-128"/>
              </a:rPr>
              <a:t>Blocking</a:t>
            </a:r>
            <a:r>
              <a:rPr lang="en-US" dirty="0">
                <a:cs typeface="ＭＳ Ｐゴシック" charset="-128"/>
              </a:rPr>
              <a:t> is considered </a:t>
            </a:r>
            <a:r>
              <a:rPr lang="en-US" b="1" dirty="0">
                <a:solidFill>
                  <a:srgbClr val="3366FF"/>
                </a:solidFill>
                <a:cs typeface="ＭＳ Ｐゴシック" charset="-128"/>
              </a:rPr>
              <a:t>synchronous</a:t>
            </a:r>
          </a:p>
          <a:p>
            <a:pPr marL="1141413" lvl="2" indent="-341313">
              <a:defRPr/>
            </a:pPr>
            <a:r>
              <a:rPr lang="en-US" b="1" dirty="0"/>
              <a:t>Blocking send </a:t>
            </a:r>
            <a:r>
              <a:rPr lang="en-US" dirty="0"/>
              <a:t>--</a:t>
            </a:r>
            <a:r>
              <a:rPr lang="en-US" b="1" dirty="0"/>
              <a:t> </a:t>
            </a:r>
            <a:r>
              <a:rPr lang="en-US" dirty="0"/>
              <a:t>the sender is blocked until the message is received</a:t>
            </a:r>
          </a:p>
          <a:p>
            <a:pPr marL="1141413" lvl="2" indent="-341313">
              <a:defRPr/>
            </a:pPr>
            <a:r>
              <a:rPr lang="en-US" b="1" dirty="0"/>
              <a:t>Blocking receive </a:t>
            </a:r>
            <a:r>
              <a:rPr lang="en-US" dirty="0"/>
              <a:t>--</a:t>
            </a:r>
            <a:r>
              <a:rPr lang="en-US" b="1" dirty="0"/>
              <a:t> </a:t>
            </a:r>
            <a:r>
              <a:rPr lang="en-US" dirty="0"/>
              <a:t>the receiver is  blocked until a message is available</a:t>
            </a:r>
          </a:p>
          <a:p>
            <a:pPr marL="779463" lvl="1" indent="-379413">
              <a:defRPr/>
            </a:pPr>
            <a:r>
              <a:rPr lang="en-US" b="1" dirty="0">
                <a:solidFill>
                  <a:srgbClr val="3366FF"/>
                </a:solidFill>
                <a:cs typeface="ＭＳ Ｐゴシック" charset="-128"/>
              </a:rPr>
              <a:t>Non-blocking</a:t>
            </a:r>
            <a:r>
              <a:rPr lang="en-US" dirty="0">
                <a:cs typeface="ＭＳ Ｐゴシック" charset="-128"/>
              </a:rPr>
              <a:t> is considered </a:t>
            </a:r>
            <a:r>
              <a:rPr lang="en-US" b="1" dirty="0">
                <a:solidFill>
                  <a:srgbClr val="3366FF"/>
                </a:solidFill>
                <a:cs typeface="ＭＳ Ｐゴシック" charset="-128"/>
              </a:rPr>
              <a:t>asynchronous</a:t>
            </a:r>
          </a:p>
          <a:p>
            <a:pPr marL="1141413" lvl="2" indent="-341313">
              <a:defRPr/>
            </a:pPr>
            <a:r>
              <a:rPr lang="en-US" b="1" dirty="0"/>
              <a:t>Non-blocking send</a:t>
            </a:r>
            <a:r>
              <a:rPr lang="en-US" dirty="0"/>
              <a:t> -- the sender sends the message and continue</a:t>
            </a:r>
          </a:p>
          <a:p>
            <a:pPr marL="1141413" lvl="2" indent="-341313">
              <a:defRPr/>
            </a:pPr>
            <a:r>
              <a:rPr lang="en-US" b="1" dirty="0"/>
              <a:t>Non-blocking receive</a:t>
            </a:r>
            <a:r>
              <a:rPr lang="en-US" dirty="0"/>
              <a:t> -- the receiver receives:</a:t>
            </a:r>
          </a:p>
          <a:p>
            <a:pPr marL="1141413" lvl="2" indent="-341313">
              <a:defRPr/>
            </a:pPr>
            <a:r>
              <a:rPr lang="en-US" dirty="0"/>
              <a:t>A valid message,  or </a:t>
            </a:r>
          </a:p>
          <a:p>
            <a:pPr marL="1141413" lvl="2" indent="-341313">
              <a:defRPr/>
            </a:pPr>
            <a:r>
              <a:rPr lang="en-US" dirty="0"/>
              <a:t>Null message</a:t>
            </a:r>
          </a:p>
          <a:p>
            <a:pPr marL="798513" lvl="1" indent="-341313">
              <a:defRPr/>
            </a:pPr>
            <a:r>
              <a:rPr lang="en-US" dirty="0">
                <a:ea typeface="ＭＳ Ｐゴシック" charset="0"/>
                <a:cs typeface="ＭＳ Ｐゴシック" charset="-128"/>
              </a:rPr>
              <a:t>Different combinations possible</a:t>
            </a:r>
          </a:p>
          <a:p>
            <a:pPr marL="1141413" lvl="2" indent="-341313">
              <a:defRPr/>
            </a:pPr>
            <a:r>
              <a:rPr lang="en-US" dirty="0">
                <a:ea typeface="ＭＳ Ｐゴシック" charset="0"/>
              </a:rPr>
              <a:t>If both send and receive are blocking, we have a </a:t>
            </a:r>
            <a:r>
              <a:rPr lang="en-US" b="1" dirty="0">
                <a:solidFill>
                  <a:srgbClr val="3366FF"/>
                </a:solidFill>
                <a:ea typeface="ＭＳ Ｐゴシック" charset="0"/>
                <a:cs typeface="ＭＳ Ｐゴシック" charset="0"/>
              </a:rPr>
              <a:t>rendezvous</a:t>
            </a:r>
          </a:p>
          <a:p>
            <a:pPr marL="398463" indent="-341313">
              <a:defRPr/>
            </a:pPr>
            <a:endParaRPr lang="en-US" dirty="0">
              <a:cs typeface="ＭＳ Ｐゴシック" charset="-128"/>
            </a:endParaRPr>
          </a:p>
          <a:p>
            <a:pPr marL="1141413" lvl="2" indent="-341313">
              <a:buFont typeface="Monotype Sorts" pitchFamily="-84" charset="2"/>
              <a:buChar char="l"/>
              <a:defRPr/>
            </a:pPr>
            <a:endParaRPr lang="en-US" dirty="0"/>
          </a:p>
        </p:txBody>
      </p:sp>
    </p:spTree>
    <p:extLst>
      <p:ext uri="{BB962C8B-B14F-4D97-AF65-F5344CB8AC3E}">
        <p14:creationId xmlns:p14="http://schemas.microsoft.com/office/powerpoint/2010/main" val="3254045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r>
              <a:rPr lang="en-US" altLang="en-US" dirty="0"/>
              <a:t>Memory Layout of a C Program</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701800"/>
            <a:ext cx="7227888" cy="343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en-US" altLang="en-US"/>
              <a:t>Process State</a:t>
            </a: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3254375"/>
          </a:xfrm>
        </p:spPr>
        <p:txBody>
          <a:bodyPr/>
          <a:lstStyle/>
          <a:p>
            <a:r>
              <a:rPr lang="en-US" altLang="en-US" dirty="0"/>
              <a:t>As a process executes, it changes </a:t>
            </a:r>
            <a:r>
              <a:rPr lang="en-US" altLang="en-US" b="1" dirty="0">
                <a:solidFill>
                  <a:srgbClr val="006699"/>
                </a:solidFill>
                <a:latin typeface="+mj-lt"/>
              </a:rPr>
              <a:t>state</a:t>
            </a:r>
          </a:p>
          <a:p>
            <a:pPr lvl="1"/>
            <a:r>
              <a:rPr lang="en-US" altLang="en-US" b="1" dirty="0"/>
              <a:t>New</a:t>
            </a:r>
            <a:r>
              <a:rPr lang="en-US" altLang="en-US" dirty="0"/>
              <a:t>:  The process is being created</a:t>
            </a:r>
          </a:p>
          <a:p>
            <a:pPr lvl="1"/>
            <a:r>
              <a:rPr lang="en-US" altLang="en-US" b="1" dirty="0"/>
              <a:t>Running</a:t>
            </a:r>
            <a:r>
              <a:rPr lang="en-US" altLang="en-US" dirty="0"/>
              <a:t>:  Instructions are being executed</a:t>
            </a:r>
          </a:p>
          <a:p>
            <a:pPr lvl="1"/>
            <a:r>
              <a:rPr lang="en-US" altLang="en-US" b="1" dirty="0"/>
              <a:t>Waiting</a:t>
            </a:r>
            <a:r>
              <a:rPr lang="en-US" altLang="en-US" dirty="0"/>
              <a:t>:  The process is waiting for some event to occur</a:t>
            </a:r>
          </a:p>
          <a:p>
            <a:pPr lvl="1"/>
            <a:r>
              <a:rPr lang="en-US" altLang="en-US" b="1" dirty="0"/>
              <a:t>Ready</a:t>
            </a:r>
            <a:r>
              <a:rPr lang="en-US" altLang="en-US" dirty="0"/>
              <a:t>:  The process is waiting to be assigned to a processor</a:t>
            </a:r>
          </a:p>
          <a:p>
            <a:pPr lvl="1"/>
            <a:r>
              <a:rPr lang="en-US" altLang="en-US" b="1" dirty="0"/>
              <a:t>Terminated</a:t>
            </a:r>
            <a:r>
              <a:rPr lang="en-US" altLang="en-US" dirty="0"/>
              <a:t>:  The process has finished execution</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16504</TotalTime>
  <Words>3783</Words>
  <Application>Microsoft Office PowerPoint</Application>
  <PresentationFormat>On-screen Show (4:3)</PresentationFormat>
  <Paragraphs>485</Paragraphs>
  <Slides>75</Slides>
  <Notes>68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75</vt:i4>
      </vt:variant>
    </vt:vector>
  </HeadingPairs>
  <TitlesOfParts>
    <vt:vector size="90" baseType="lpstr">
      <vt:lpstr>ＭＳ Ｐゴシック</vt:lpstr>
      <vt:lpstr>ＭＳ Ｐゴシック</vt:lpstr>
      <vt:lpstr>Arial</vt:lpstr>
      <vt:lpstr>Calibri</vt:lpstr>
      <vt:lpstr>Courier</vt:lpstr>
      <vt:lpstr>Courier New</vt:lpstr>
      <vt:lpstr>Helvetica</vt:lpstr>
      <vt:lpstr>Monaco</vt:lpstr>
      <vt:lpstr>Monotype Sorts</vt:lpstr>
      <vt:lpstr>Times New Roman</vt:lpstr>
      <vt:lpstr>Verdana</vt:lpstr>
      <vt:lpstr>Webdings</vt:lpstr>
      <vt:lpstr>Wingdings</vt:lpstr>
      <vt:lpstr>os-8</vt:lpstr>
      <vt:lpstr>Office Theme</vt:lpstr>
      <vt:lpstr>Chương 3: Tiến trình và liên lạc</vt:lpstr>
      <vt:lpstr>Ghi chú về bản quyền</vt:lpstr>
      <vt:lpstr>Outline</vt:lpstr>
      <vt:lpstr>Objectives</vt:lpstr>
      <vt:lpstr>Process Concept</vt:lpstr>
      <vt:lpstr>Process Concept (Cont.)</vt:lpstr>
      <vt:lpstr>Process in Memory</vt:lpstr>
      <vt:lpstr>Memory Layout of a C Program</vt:lpstr>
      <vt:lpstr>Process State</vt:lpstr>
      <vt:lpstr>Diagram of Process State</vt:lpstr>
      <vt:lpstr>Process Control Block (PCB)</vt:lpstr>
      <vt:lpstr>Threads</vt:lpstr>
      <vt:lpstr>Process Representation in Linux</vt:lpstr>
      <vt:lpstr>Process Scheduling</vt:lpstr>
      <vt:lpstr>Ready and Wait Queues</vt:lpstr>
      <vt:lpstr>Representation of Process Scheduling</vt:lpstr>
      <vt:lpstr>CPU Switch From Process to Process</vt:lpstr>
      <vt:lpstr>Context Switch</vt:lpstr>
      <vt:lpstr>Multitasking in Mobile Systems</vt:lpstr>
      <vt:lpstr>Operations on Processes</vt:lpstr>
      <vt:lpstr>Process Creation</vt:lpstr>
      <vt:lpstr>Process Creation (Cont.)</vt:lpstr>
      <vt:lpstr>A Tree of Processes in Linux</vt:lpstr>
      <vt:lpstr>C Program Forking Separate Process</vt:lpstr>
      <vt:lpstr>Creating a Separate Process via Windows API</vt:lpstr>
      <vt:lpstr>Process Termination</vt:lpstr>
      <vt:lpstr>Process Termination</vt:lpstr>
      <vt:lpstr>Android Process Importance Hierarchy</vt:lpstr>
      <vt:lpstr>Multiprocess Architecture – Chrome Browser</vt:lpstr>
      <vt:lpstr>Interprocess Communication</vt:lpstr>
      <vt:lpstr>Communications Models </vt:lpstr>
      <vt:lpstr>Producer-Consumer Problem</vt:lpstr>
      <vt:lpstr>IPC – Shared Memory</vt:lpstr>
      <vt:lpstr>Bounded-Buffer – Shared-Memory Solution</vt:lpstr>
      <vt:lpstr>Producer Process – Shared Memory</vt:lpstr>
      <vt:lpstr>Consumer Process – Shared Memory</vt:lpstr>
      <vt:lpstr>What about Filling all the Buffers?</vt:lpstr>
      <vt:lpstr>Producer </vt:lpstr>
      <vt:lpstr>Consumer</vt:lpstr>
      <vt:lpstr>Race Condition</vt:lpstr>
      <vt:lpstr>Race Condition (Cont.)</vt:lpstr>
      <vt:lpstr>IPC – Message Passing</vt:lpstr>
      <vt:lpstr>Message Passing (Cont.)</vt:lpstr>
      <vt:lpstr>Implementation of Communication Link</vt:lpstr>
      <vt:lpstr>Direct Communication</vt:lpstr>
      <vt:lpstr>Indirect Communication</vt:lpstr>
      <vt:lpstr>Indirect Communication (Cont.)</vt:lpstr>
      <vt:lpstr>Indirect Communication (Cont.)</vt:lpstr>
      <vt:lpstr>Synchronization</vt:lpstr>
      <vt:lpstr>Producer-Consumer: Message Passing</vt:lpstr>
      <vt:lpstr>Buffering</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Examples of IPC Systems – Windows</vt:lpstr>
      <vt:lpstr>Local Procedure Calls in Windows</vt:lpstr>
      <vt:lpstr>Pipes</vt:lpstr>
      <vt:lpstr>Ordinary Pipes</vt:lpstr>
      <vt:lpstr>Named Pipes</vt:lpstr>
      <vt:lpstr>Communications in Client-Server Systems</vt:lpstr>
      <vt:lpstr>Sockets</vt:lpstr>
      <vt:lpstr>Socket Communication</vt:lpstr>
      <vt:lpstr>Sockets in Java</vt:lpstr>
      <vt:lpstr>Sockets in Java</vt:lpstr>
      <vt:lpstr>Remote Procedure Calls</vt:lpstr>
      <vt:lpstr>Remote Procedure Calls (Cont.)</vt:lpstr>
      <vt:lpstr>Execution of RPC</vt:lpstr>
      <vt:lpstr>End of Chapter 3</vt:lpstr>
      <vt:lpstr>Producer-Consumer Problem</vt:lpstr>
      <vt:lpstr>Cooperating Processes</vt:lpstr>
      <vt:lpstr>Synchronization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345</cp:revision>
  <cp:lastPrinted>2013-10-02T18:16:40Z</cp:lastPrinted>
  <dcterms:created xsi:type="dcterms:W3CDTF">2011-01-13T23:43:38Z</dcterms:created>
  <dcterms:modified xsi:type="dcterms:W3CDTF">2020-07-31T04:23:38Z</dcterms:modified>
</cp:coreProperties>
</file>